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8"/>
  </p:notesMasterIdLst>
  <p:handoutMasterIdLst>
    <p:handoutMasterId r:id="rId9"/>
  </p:handoutMasterIdLst>
  <p:sldIdLst>
    <p:sldId id="256" r:id="rId2"/>
    <p:sldId id="268" r:id="rId3"/>
    <p:sldId id="267" r:id="rId4"/>
    <p:sldId id="265" r:id="rId5"/>
    <p:sldId id="269" r:id="rId6"/>
    <p:sldId id="266" r:id="rId7"/>
  </p:sldIdLst>
  <p:sldSz cx="9144000" cy="5143500" type="screen16x9"/>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7"/>
    <a:srgbClr val="49A942"/>
    <a:srgbClr val="73C167"/>
    <a:srgbClr val="4E917A"/>
    <a:srgbClr val="76AE99"/>
    <a:srgbClr val="005C42"/>
    <a:srgbClr val="9DC8BA"/>
    <a:srgbClr val="B5121B"/>
    <a:srgbClr val="A8D59D"/>
    <a:srgbClr val="FFC42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719" autoAdjust="0"/>
    <p:restoredTop sz="82125" autoAdjust="0"/>
  </p:normalViewPr>
  <p:slideViewPr>
    <p:cSldViewPr showGuides="1">
      <p:cViewPr varScale="1">
        <p:scale>
          <a:sx n="79" d="100"/>
          <a:sy n="79" d="100"/>
        </p:scale>
        <p:origin x="-912" y="-104"/>
      </p:cViewPr>
      <p:guideLst>
        <p:guide orient="horz" pos="495"/>
        <p:guide pos="5529"/>
        <p:guide pos="23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100" d="100"/>
          <a:sy n="100" d="100"/>
        </p:scale>
        <p:origin x="-1608" y="-78"/>
      </p:cViewPr>
      <p:guideLst>
        <p:guide orient="horz" pos="110"/>
        <p:guide pos="4180"/>
        <p:guide pos="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3313853" y="8953500"/>
            <a:ext cx="360996" cy="21544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214F65B6-1DED-4BB3-85B7-01A8FEA87DE0}" type="slidenum">
              <a:rPr lang="en-US" sz="800" smtClean="0">
                <a:latin typeface="Verdana" pitchFamily="34" charset="0"/>
                <a:cs typeface="Arial"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800" dirty="0" smtClean="0">
              <a:latin typeface="Verdana" pitchFamily="34" charset="0"/>
              <a:cs typeface="Arial" pitchFamily="34" charset="0"/>
            </a:endParaRPr>
          </a:p>
        </p:txBody>
      </p:sp>
      <p:sp>
        <p:nvSpPr>
          <p:cNvPr id="6" name="TextBox 5"/>
          <p:cNvSpPr txBox="1"/>
          <p:nvPr/>
        </p:nvSpPr>
        <p:spPr>
          <a:xfrm>
            <a:off x="298450" y="174625"/>
            <a:ext cx="6337300" cy="369332"/>
          </a:xfrm>
          <a:prstGeom prst="rect">
            <a:avLst/>
          </a:prstGeom>
          <a:noFill/>
        </p:spPr>
        <p:txBody>
          <a:bodyPr wrap="square" lIns="0" tIns="0" rIns="182880" bIns="0" rtlCol="0">
            <a:spAutoFit/>
          </a:bodyPr>
          <a:lstStyle/>
          <a:p>
            <a:pPr algn="ctr"/>
            <a:r>
              <a:rPr lang="en-US" sz="1400" b="0" dirty="0" smtClean="0">
                <a:latin typeface="Verdana" pitchFamily="34" charset="0"/>
                <a:cs typeface="Arial" pitchFamily="34" charset="0"/>
              </a:rPr>
              <a:t>TITLE</a:t>
            </a:r>
          </a:p>
          <a:p>
            <a:pPr algn="ctr"/>
            <a:r>
              <a:rPr lang="en-US" sz="1000" i="0" dirty="0" smtClean="0">
                <a:latin typeface="Verdana" pitchFamily="34" charset="0"/>
                <a:cs typeface="Arial" pitchFamily="34" charset="0"/>
              </a:rPr>
              <a:t>Month Year</a:t>
            </a:r>
          </a:p>
        </p:txBody>
      </p:sp>
    </p:spTree>
    <p:extLst>
      <p:ext uri="{BB962C8B-B14F-4D97-AF65-F5344CB8AC3E}">
        <p14:creationId xmlns:p14="http://schemas.microsoft.com/office/powerpoint/2010/main" xmlns="" val="3064621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28775" y="692150"/>
            <a:ext cx="3733800" cy="21002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8450" y="2997200"/>
            <a:ext cx="6337300" cy="5842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p:nvSpPr>
        <p:spPr>
          <a:xfrm>
            <a:off x="3313853" y="8953500"/>
            <a:ext cx="360996" cy="21544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214F65B6-1DED-4BB3-85B7-01A8FEA87DE0}" type="slidenum">
              <a:rPr lang="en-US" sz="800" smtClean="0">
                <a:latin typeface="Verdana" pitchFamily="34" charset="0"/>
                <a:cs typeface="Arial"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800" dirty="0" smtClean="0">
              <a:latin typeface="Verdana" pitchFamily="34" charset="0"/>
              <a:cs typeface="Arial" pitchFamily="34" charset="0"/>
            </a:endParaRPr>
          </a:p>
        </p:txBody>
      </p:sp>
      <p:sp>
        <p:nvSpPr>
          <p:cNvPr id="7" name="TextBox 6"/>
          <p:cNvSpPr txBox="1"/>
          <p:nvPr/>
        </p:nvSpPr>
        <p:spPr>
          <a:xfrm>
            <a:off x="298450" y="174625"/>
            <a:ext cx="6337300" cy="369332"/>
          </a:xfrm>
          <a:prstGeom prst="rect">
            <a:avLst/>
          </a:prstGeom>
          <a:noFill/>
        </p:spPr>
        <p:txBody>
          <a:bodyPr wrap="square" lIns="0" tIns="0" rIns="0" bIns="0" rtlCol="0">
            <a:spAutoFit/>
          </a:bodyPr>
          <a:lstStyle/>
          <a:p>
            <a:pPr algn="ctr"/>
            <a:r>
              <a:rPr lang="en-US" sz="1400" b="0" dirty="0" smtClean="0">
                <a:latin typeface="Verdana" pitchFamily="34" charset="0"/>
                <a:cs typeface="Arial" pitchFamily="34" charset="0"/>
              </a:rPr>
              <a:t>TITLE</a:t>
            </a:r>
          </a:p>
          <a:p>
            <a:pPr algn="ctr"/>
            <a:r>
              <a:rPr lang="en-US" sz="1000" i="0" dirty="0" smtClean="0">
                <a:latin typeface="Verdana" pitchFamily="34" charset="0"/>
                <a:cs typeface="Arial" pitchFamily="34" charset="0"/>
              </a:rPr>
              <a:t>Month Year</a:t>
            </a:r>
          </a:p>
        </p:txBody>
      </p:sp>
    </p:spTree>
    <p:extLst>
      <p:ext uri="{BB962C8B-B14F-4D97-AF65-F5344CB8AC3E}">
        <p14:creationId xmlns:p14="http://schemas.microsoft.com/office/powerpoint/2010/main" xmlns="" val="495027960"/>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buFont typeface="Arial" pitchFamily="34" charset="0"/>
      <a:buNone/>
      <a:defRPr sz="1100" kern="1200">
        <a:solidFill>
          <a:schemeClr val="tx1"/>
        </a:solidFill>
        <a:latin typeface="Verdana" pitchFamily="34" charset="0"/>
        <a:ea typeface="+mn-ea"/>
        <a:cs typeface="Arial" pitchFamily="34" charset="0"/>
      </a:defRPr>
    </a:lvl1pPr>
    <a:lvl2pPr marL="400050" indent="-174625" algn="l" defTabSz="914400" rtl="0" eaLnBrk="1" latinLnBrk="0" hangingPunct="1">
      <a:spcBef>
        <a:spcPts val="600"/>
      </a:spcBef>
      <a:buFont typeface="Wingdings" pitchFamily="2" charset="2"/>
      <a:buChar char=""/>
      <a:defRPr sz="1100" kern="1200">
        <a:solidFill>
          <a:schemeClr val="tx1"/>
        </a:solidFill>
        <a:latin typeface="Verdana" pitchFamily="34" charset="0"/>
        <a:ea typeface="+mn-ea"/>
        <a:cs typeface="Arial" pitchFamily="34" charset="0"/>
      </a:defRPr>
    </a:lvl2pPr>
    <a:lvl3pPr marL="576263" indent="-176213" algn="l" defTabSz="914400" rtl="0" eaLnBrk="1" latinLnBrk="0" hangingPunct="1">
      <a:spcBef>
        <a:spcPts val="600"/>
      </a:spcBef>
      <a:buFont typeface="Verdana" pitchFamily="34" charset="0"/>
      <a:buChar char="–"/>
      <a:defRPr sz="1100" kern="1200">
        <a:solidFill>
          <a:schemeClr val="tx1"/>
        </a:solidFill>
        <a:latin typeface="Verdana" pitchFamily="34" charset="0"/>
        <a:ea typeface="+mn-ea"/>
        <a:cs typeface="Arial" pitchFamily="34" charset="0"/>
      </a:defRPr>
    </a:lvl3pPr>
    <a:lvl4pPr marL="801688" indent="-174625" algn="l" defTabSz="914400" rtl="0" eaLnBrk="1" latinLnBrk="0" hangingPunct="1">
      <a:spcBef>
        <a:spcPts val="600"/>
      </a:spcBef>
      <a:buFont typeface="Verdana" pitchFamily="34" charset="0"/>
      <a:buChar char="▪"/>
      <a:defRPr sz="1100" kern="1200">
        <a:solidFill>
          <a:schemeClr val="tx1"/>
        </a:solidFill>
        <a:latin typeface="Verdana" pitchFamily="34" charset="0"/>
        <a:ea typeface="+mn-ea"/>
        <a:cs typeface="Arial" pitchFamily="34" charset="0"/>
      </a:defRPr>
    </a:lvl4pPr>
    <a:lvl5pPr marL="1027113" indent="-225425" algn="l" defTabSz="914400" rtl="0" eaLnBrk="1" latinLnBrk="0" hangingPunct="1">
      <a:spcBef>
        <a:spcPts val="600"/>
      </a:spcBef>
      <a:buFont typeface="Verdana" pitchFamily="34" charset="0"/>
      <a:buChar char="—"/>
      <a:defRPr sz="11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700" y="2933700"/>
            <a:ext cx="6146800" cy="4378325"/>
          </a:xfrm>
        </p:spPr>
        <p:txBody>
          <a:bodyPr>
            <a:noAutofit/>
          </a:bodyPr>
          <a:lstStyle/>
          <a:p>
            <a:pPr marL="228600" indent="-228600">
              <a:lnSpc>
                <a:spcPct val="125000"/>
              </a:lnSpc>
              <a:buFont typeface="+mj-lt"/>
              <a:buAutoNum type="arabicPeriod"/>
            </a:pPr>
            <a:r>
              <a:rPr lang="en-US" sz="1200" dirty="0" smtClean="0"/>
              <a:t>Hello, my name is Bill Schmarzo and I am the CTO within EMC Consulting</a:t>
            </a:r>
          </a:p>
          <a:p>
            <a:pPr marL="228600" indent="-228600">
              <a:lnSpc>
                <a:spcPct val="125000"/>
              </a:lnSpc>
              <a:buFont typeface="+mj-lt"/>
              <a:buAutoNum type="arabicPeriod"/>
            </a:pPr>
            <a:r>
              <a:rPr lang="en-US" sz="1200" dirty="0" smtClean="0"/>
              <a:t>I get to spend my days working with clients helping them to identify where and how big data can impact their key business initiatives</a:t>
            </a:r>
          </a:p>
          <a:p>
            <a:pPr marL="228600" indent="-228600">
              <a:lnSpc>
                <a:spcPct val="125000"/>
              </a:lnSpc>
              <a:buFont typeface="+mj-lt"/>
              <a:buAutoNum type="arabicPeriod"/>
            </a:pPr>
            <a:r>
              <a:rPr lang="en-US" sz="1200" dirty="0" smtClean="0"/>
              <a:t>Let me share some observations about how we’re seeing big data impact the healthcare industry</a:t>
            </a:r>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lnSpc>
                <a:spcPct val="135000"/>
              </a:lnSpc>
              <a:buFont typeface="+mj-lt"/>
              <a:buAutoNum type="arabicPeriod"/>
            </a:pPr>
            <a:r>
              <a:rPr lang="en-US" sz="1200" dirty="0" smtClean="0"/>
              <a:t>First, massive amounts of structured and unstructured data</a:t>
            </a:r>
            <a:r>
              <a:rPr lang="en-US" sz="1200" dirty="0"/>
              <a:t> </a:t>
            </a:r>
            <a:r>
              <a:rPr lang="en-US" sz="1200" dirty="0" smtClean="0"/>
              <a:t>– both within and outside the organization – that can yield new insights on patients, treatments, research and the healthcare payer-provider system</a:t>
            </a:r>
          </a:p>
          <a:p>
            <a:pPr marL="228600" indent="-228600">
              <a:lnSpc>
                <a:spcPct val="135000"/>
              </a:lnSpc>
              <a:buFont typeface="+mj-lt"/>
              <a:buAutoNum type="arabicPeriod"/>
            </a:pPr>
            <a:r>
              <a:rPr lang="en-US" sz="1200" dirty="0" smtClean="0"/>
              <a:t>As well as high</a:t>
            </a:r>
            <a:r>
              <a:rPr lang="en-US" sz="1200" dirty="0"/>
              <a:t>-</a:t>
            </a:r>
            <a:r>
              <a:rPr lang="en-US" sz="1200" dirty="0" smtClean="0"/>
              <a:t>velocity / low-latency </a:t>
            </a:r>
            <a:r>
              <a:rPr lang="en-US" sz="1200" dirty="0"/>
              <a:t>data </a:t>
            </a:r>
            <a:r>
              <a:rPr lang="en-US" sz="1200" dirty="0" smtClean="0"/>
              <a:t>(referred to as “</a:t>
            </a:r>
            <a:r>
              <a:rPr lang="en-US" sz="1200" dirty="0"/>
              <a:t>big fast data”</a:t>
            </a:r>
            <a:r>
              <a:rPr lang="en-US" sz="1200" dirty="0" smtClean="0"/>
              <a:t>) that can accelerate our ability to identify, understand and act upon those patient, treatment and healthcare insights</a:t>
            </a:r>
            <a:endParaRPr lang="en-US" sz="1200" dirty="0"/>
          </a:p>
          <a:p>
            <a:pPr marL="228600" indent="-228600">
              <a:lnSpc>
                <a:spcPct val="135000"/>
              </a:lnSpc>
              <a:buFont typeface="+mj-lt"/>
              <a:buAutoNum type="arabicPeriod"/>
            </a:pPr>
            <a:r>
              <a:rPr lang="en-US" sz="1200" dirty="0" smtClean="0"/>
              <a:t>And even more data sources are on their way in areas such as:</a:t>
            </a:r>
          </a:p>
          <a:p>
            <a:pPr marL="571500" lvl="1" indent="-171450">
              <a:lnSpc>
                <a:spcPct val="135000"/>
              </a:lnSpc>
              <a:spcBef>
                <a:spcPts val="1200"/>
              </a:spcBef>
              <a:buFont typeface="Arial"/>
              <a:buChar char="•"/>
            </a:pPr>
            <a:r>
              <a:rPr lang="en-US" sz="1200" dirty="0" smtClean="0"/>
              <a:t>Genomics</a:t>
            </a:r>
          </a:p>
          <a:p>
            <a:pPr marL="571500" lvl="1" indent="-171450">
              <a:lnSpc>
                <a:spcPct val="135000"/>
              </a:lnSpc>
              <a:spcBef>
                <a:spcPts val="1200"/>
              </a:spcBef>
              <a:buFont typeface="Arial"/>
              <a:buChar char="•"/>
            </a:pPr>
            <a:r>
              <a:rPr lang="en-US" sz="1200" dirty="0" smtClean="0"/>
              <a:t>Electronic patient records</a:t>
            </a:r>
          </a:p>
          <a:p>
            <a:pPr marL="571500" lvl="1" indent="-171450">
              <a:lnSpc>
                <a:spcPct val="135000"/>
              </a:lnSpc>
              <a:spcBef>
                <a:spcPts val="1200"/>
              </a:spcBef>
              <a:buFont typeface="Arial"/>
              <a:buChar char="•"/>
            </a:pPr>
            <a:r>
              <a:rPr lang="en-US" sz="1200" dirty="0" smtClean="0"/>
              <a:t>Mobile apps</a:t>
            </a:r>
          </a:p>
          <a:p>
            <a:pPr marL="571500" lvl="1" indent="-171450">
              <a:lnSpc>
                <a:spcPct val="135000"/>
              </a:lnSpc>
              <a:spcBef>
                <a:spcPts val="1200"/>
              </a:spcBef>
              <a:buFont typeface="Arial"/>
              <a:buChar char="•"/>
            </a:pPr>
            <a:r>
              <a:rPr lang="en-US" sz="1200" dirty="0"/>
              <a:t>C</a:t>
            </a:r>
            <a:r>
              <a:rPr lang="en-US" sz="1200" dirty="0" smtClean="0"/>
              <a:t>onnected home health monitoring devices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6700" y="692150"/>
            <a:ext cx="3835400" cy="2157413"/>
          </a:xfrm>
        </p:spPr>
      </p:sp>
      <p:sp>
        <p:nvSpPr>
          <p:cNvPr id="3" name="Notes Placeholder 2"/>
          <p:cNvSpPr>
            <a:spLocks noGrp="1"/>
          </p:cNvSpPr>
          <p:nvPr>
            <p:ph type="body" idx="1"/>
          </p:nvPr>
        </p:nvSpPr>
        <p:spPr/>
        <p:txBody>
          <a:bodyPr>
            <a:normAutofit/>
          </a:bodyPr>
          <a:lstStyle/>
          <a:p>
            <a:pPr>
              <a:lnSpc>
                <a:spcPct val="145000"/>
              </a:lnSpc>
            </a:pPr>
            <a:r>
              <a:rPr lang="en-US" sz="1200" dirty="0" smtClean="0"/>
              <a:t>Second, new big and fast data technologies are emerging </a:t>
            </a:r>
            <a:r>
              <a:rPr lang="en-US" sz="1200" dirty="0"/>
              <a:t>to exploit these new data </a:t>
            </a:r>
            <a:r>
              <a:rPr lang="en-US" sz="1200" dirty="0" smtClean="0"/>
              <a:t>sources, including:</a:t>
            </a:r>
          </a:p>
          <a:p>
            <a:pPr marL="228600" indent="-228600">
              <a:lnSpc>
                <a:spcPct val="145000"/>
              </a:lnSpc>
              <a:buFont typeface="+mj-lt"/>
              <a:buAutoNum type="arabicPeriod"/>
            </a:pPr>
            <a:r>
              <a:rPr lang="en-US" sz="1200" dirty="0" smtClean="0"/>
              <a:t>MPP, scale out architectures – both relational databases and Hadoop – to manage the wealth of structured and unstructured data</a:t>
            </a:r>
          </a:p>
          <a:p>
            <a:pPr marL="228600" indent="-228600">
              <a:lnSpc>
                <a:spcPct val="145000"/>
              </a:lnSpc>
              <a:buFont typeface="+mj-lt"/>
              <a:buAutoNum type="arabicPeriod"/>
            </a:pPr>
            <a:r>
              <a:rPr lang="en-US" sz="1200" dirty="0"/>
              <a:t>In-memory </a:t>
            </a:r>
            <a:r>
              <a:rPr lang="en-US" sz="1200" dirty="0" smtClean="0"/>
              <a:t>Computing </a:t>
            </a:r>
            <a:r>
              <a:rPr lang="en-US" sz="1200" dirty="0"/>
              <a:t>to identify and act upon the patient, treatment and healthcare industry insights more quickly</a:t>
            </a:r>
          </a:p>
          <a:p>
            <a:pPr marL="228600" indent="-228600">
              <a:lnSpc>
                <a:spcPct val="145000"/>
              </a:lnSpc>
              <a:buFont typeface="+mj-lt"/>
              <a:buAutoNum type="arabicPeriod"/>
            </a:pPr>
            <a:r>
              <a:rPr lang="en-US" sz="1200" dirty="0" smtClean="0"/>
              <a:t>Data Virtualization to provide access to all the available data, wherever it may be located, without that data having to be centralized in one massive data warehouse, and</a:t>
            </a:r>
          </a:p>
          <a:p>
            <a:pPr marL="228600" indent="-228600">
              <a:lnSpc>
                <a:spcPct val="145000"/>
              </a:lnSpc>
              <a:buFont typeface="+mj-lt"/>
              <a:buAutoNum type="arabicPeriod"/>
            </a:pPr>
            <a:r>
              <a:rPr lang="en-US" sz="1200" dirty="0" smtClean="0"/>
              <a:t>In-database Analytics to accelerate the development, refinement and operationalization of predictive analytics</a:t>
            </a:r>
            <a:endParaRPr lang="en-US" sz="1200" dirty="0"/>
          </a:p>
        </p:txBody>
      </p:sp>
    </p:spTree>
    <p:extLst>
      <p:ext uri="{BB962C8B-B14F-4D97-AF65-F5344CB8AC3E}">
        <p14:creationId xmlns:p14="http://schemas.microsoft.com/office/powerpoint/2010/main" xmlns="" val="238632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5000"/>
              </a:lnSpc>
            </a:pPr>
            <a:r>
              <a:rPr lang="en-US" sz="1200" dirty="0"/>
              <a:t>Industry-transformational use cases are starting to merge including:</a:t>
            </a:r>
          </a:p>
          <a:p>
            <a:pPr marL="228600" indent="-228600">
              <a:lnSpc>
                <a:spcPct val="125000"/>
              </a:lnSpc>
              <a:buFont typeface="+mj-lt"/>
              <a:buAutoNum type="arabicPeriod"/>
            </a:pPr>
            <a:r>
              <a:rPr lang="en-US" sz="1200" dirty="0"/>
              <a:t>Detecting </a:t>
            </a:r>
            <a:r>
              <a:rPr lang="en-US" sz="1200" dirty="0" smtClean="0"/>
              <a:t>fraud in </a:t>
            </a:r>
            <a:r>
              <a:rPr lang="en-US" sz="1200" dirty="0"/>
              <a:t>real-time</a:t>
            </a:r>
          </a:p>
          <a:p>
            <a:pPr marL="628650" lvl="1" indent="-228600">
              <a:lnSpc>
                <a:spcPct val="125000"/>
              </a:lnSpc>
              <a:spcBef>
                <a:spcPts val="1200"/>
              </a:spcBef>
            </a:pPr>
            <a:r>
              <a:rPr lang="en-US" sz="1200" dirty="0"/>
              <a:t>By </a:t>
            </a:r>
            <a:r>
              <a:rPr lang="en-US" sz="1200" dirty="0" smtClean="0"/>
              <a:t>using Hadoop to match historical claims </a:t>
            </a:r>
            <a:r>
              <a:rPr lang="en-US" sz="1200" dirty="0"/>
              <a:t>and payment </a:t>
            </a:r>
            <a:r>
              <a:rPr lang="en-US" sz="1200" dirty="0" smtClean="0"/>
              <a:t>data, with…</a:t>
            </a:r>
          </a:p>
          <a:p>
            <a:pPr marL="628650" lvl="1" indent="-228600">
              <a:lnSpc>
                <a:spcPct val="125000"/>
              </a:lnSpc>
              <a:spcBef>
                <a:spcPts val="1200"/>
              </a:spcBef>
            </a:pPr>
            <a:r>
              <a:rPr lang="en-US" sz="1200" dirty="0" smtClean="0"/>
              <a:t>…in</a:t>
            </a:r>
            <a:r>
              <a:rPr lang="en-US" sz="1200" dirty="0"/>
              <a:t>-memory computing </a:t>
            </a:r>
            <a:r>
              <a:rPr lang="en-US" sz="1200" dirty="0" smtClean="0"/>
              <a:t>to analyze current </a:t>
            </a:r>
            <a:r>
              <a:rPr lang="en-US" sz="1200" dirty="0"/>
              <a:t>transactions to flag potential fraudulent activities</a:t>
            </a:r>
          </a:p>
          <a:p>
            <a:pPr marL="228600" indent="-228600">
              <a:lnSpc>
                <a:spcPct val="125000"/>
              </a:lnSpc>
              <a:buFont typeface="+mj-lt"/>
              <a:buAutoNum type="arabicPeriod"/>
            </a:pPr>
            <a:r>
              <a:rPr lang="en-US" sz="1200" dirty="0" smtClean="0"/>
              <a:t>Reducing hospital </a:t>
            </a:r>
            <a:r>
              <a:rPr lang="en-US" sz="1200" dirty="0"/>
              <a:t>readmissions</a:t>
            </a:r>
          </a:p>
          <a:p>
            <a:pPr marL="628650" lvl="1" indent="-228600">
              <a:lnSpc>
                <a:spcPct val="125000"/>
              </a:lnSpc>
              <a:spcBef>
                <a:spcPts val="1200"/>
              </a:spcBef>
            </a:pPr>
            <a:r>
              <a:rPr lang="en-US" sz="1200" dirty="0"/>
              <a:t>By using MPP </a:t>
            </a:r>
            <a:r>
              <a:rPr lang="en-US" sz="1200" dirty="0" smtClean="0"/>
              <a:t>databases </a:t>
            </a:r>
            <a:r>
              <a:rPr lang="en-US" sz="1200" dirty="0"/>
              <a:t>and data virtualization to integrate past </a:t>
            </a:r>
            <a:r>
              <a:rPr lang="en-US" sz="1200" dirty="0" smtClean="0"/>
              <a:t>admissions, outcomes and current patient data, with…</a:t>
            </a:r>
          </a:p>
          <a:p>
            <a:pPr marL="628650" lvl="1" indent="-228600">
              <a:lnSpc>
                <a:spcPct val="125000"/>
              </a:lnSpc>
              <a:spcBef>
                <a:spcPts val="1200"/>
              </a:spcBef>
            </a:pPr>
            <a:r>
              <a:rPr lang="en-US" sz="1200" dirty="0" smtClean="0"/>
              <a:t>…in</a:t>
            </a:r>
            <a:r>
              <a:rPr lang="en-US" sz="1200" dirty="0"/>
              <a:t>-database analytics to create re-admission scores </a:t>
            </a:r>
            <a:r>
              <a:rPr lang="en-US" sz="1200" dirty="0" smtClean="0"/>
              <a:t>at patient </a:t>
            </a:r>
            <a:r>
              <a:rPr lang="en-US" sz="1200" dirty="0"/>
              <a:t>check-in</a:t>
            </a:r>
          </a:p>
          <a:p>
            <a:pPr marL="228600" indent="-228600">
              <a:lnSpc>
                <a:spcPct val="125000"/>
              </a:lnSpc>
              <a:buFont typeface="+mj-lt"/>
              <a:buAutoNum type="arabicPeriod"/>
            </a:pPr>
            <a:r>
              <a:rPr lang="en-US" sz="1200" dirty="0"/>
              <a:t>I</a:t>
            </a:r>
            <a:r>
              <a:rPr lang="en-US" sz="1200" dirty="0" smtClean="0"/>
              <a:t>mproving patient care</a:t>
            </a:r>
            <a:endParaRPr lang="en-US" sz="1200" dirty="0"/>
          </a:p>
          <a:p>
            <a:pPr marL="628650" lvl="1" indent="-228600">
              <a:lnSpc>
                <a:spcPct val="125000"/>
              </a:lnSpc>
            </a:pPr>
            <a:r>
              <a:rPr lang="en-US" sz="1200" dirty="0"/>
              <a:t>By using </a:t>
            </a:r>
            <a:r>
              <a:rPr lang="en-US" sz="1200" dirty="0" smtClean="0"/>
              <a:t>Hadoop and data virtualization </a:t>
            </a:r>
            <a:r>
              <a:rPr lang="en-US" sz="1200" dirty="0"/>
              <a:t>to integrate all </a:t>
            </a:r>
            <a:r>
              <a:rPr lang="en-US" sz="1200" dirty="0" smtClean="0"/>
              <a:t>treatment, patient history, and even DNA data, with…</a:t>
            </a:r>
          </a:p>
          <a:p>
            <a:pPr marL="628650" lvl="1" indent="-228600">
              <a:lnSpc>
                <a:spcPct val="125000"/>
              </a:lnSpc>
            </a:pPr>
            <a:r>
              <a:rPr lang="en-US" sz="1200" dirty="0" smtClean="0"/>
              <a:t>…advanced analytics to attribute the </a:t>
            </a:r>
            <a:r>
              <a:rPr lang="en-US" sz="1200" dirty="0"/>
              <a:t>effectiveness of different medications, </a:t>
            </a:r>
            <a:r>
              <a:rPr lang="en-US" sz="1200" dirty="0" smtClean="0"/>
              <a:t>treatments </a:t>
            </a:r>
            <a:r>
              <a:rPr lang="en-US" sz="1200" dirty="0"/>
              <a:t>and lifestyle changes upon a patient’s </a:t>
            </a:r>
            <a:r>
              <a:rPr lang="en-US" sz="1200" dirty="0" smtClean="0"/>
              <a:t>health</a:t>
            </a:r>
          </a:p>
        </p:txBody>
      </p:sp>
    </p:spTree>
    <p:extLst>
      <p:ext uri="{BB962C8B-B14F-4D97-AF65-F5344CB8AC3E}">
        <p14:creationId xmlns:p14="http://schemas.microsoft.com/office/powerpoint/2010/main" xmlns="" val="23690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lnSpc>
                <a:spcPct val="125000"/>
              </a:lnSpc>
              <a:buFont typeface="+mj-lt"/>
              <a:buAutoNum type="arabicPeriod"/>
            </a:pPr>
            <a:r>
              <a:rPr lang="en-US" sz="1200" dirty="0" smtClean="0"/>
              <a:t>And huge opportunities exist to “pool” patient, treatment and healthcare data to:</a:t>
            </a:r>
          </a:p>
          <a:p>
            <a:pPr marL="628650" lvl="1" indent="-228600">
              <a:lnSpc>
                <a:spcPct val="125000"/>
              </a:lnSpc>
              <a:spcBef>
                <a:spcPts val="1200"/>
              </a:spcBef>
            </a:pPr>
            <a:r>
              <a:rPr lang="en-US" sz="1200" dirty="0" smtClean="0"/>
              <a:t>pre-empt disease breakouts, </a:t>
            </a:r>
          </a:p>
          <a:p>
            <a:pPr marL="628650" lvl="1" indent="-228600">
              <a:lnSpc>
                <a:spcPct val="125000"/>
              </a:lnSpc>
              <a:spcBef>
                <a:spcPts val="1200"/>
              </a:spcBef>
            </a:pPr>
            <a:r>
              <a:rPr lang="en-US" sz="1200" dirty="0"/>
              <a:t>s</a:t>
            </a:r>
            <a:r>
              <a:rPr lang="en-US" sz="1200" dirty="0" smtClean="0"/>
              <a:t>hare best practices</a:t>
            </a:r>
          </a:p>
          <a:p>
            <a:pPr marL="628650" lvl="1" indent="-228600">
              <a:lnSpc>
                <a:spcPct val="125000"/>
              </a:lnSpc>
              <a:spcBef>
                <a:spcPts val="1200"/>
              </a:spcBef>
            </a:pPr>
            <a:r>
              <a:rPr lang="en-US" sz="1200"/>
              <a:t>e</a:t>
            </a:r>
            <a:r>
              <a:rPr lang="en-US" sz="1200" smtClean="0"/>
              <a:t>ncourage analytics collaboration </a:t>
            </a:r>
            <a:r>
              <a:rPr lang="en-US" sz="1200" dirty="0" smtClean="0"/>
              <a:t>in order to…</a:t>
            </a:r>
          </a:p>
          <a:p>
            <a:pPr marL="628650" lvl="1" indent="-228600">
              <a:lnSpc>
                <a:spcPct val="125000"/>
              </a:lnSpc>
              <a:spcBef>
                <a:spcPts val="1200"/>
              </a:spcBef>
            </a:pPr>
            <a:r>
              <a:rPr lang="en-US" sz="1200" dirty="0" smtClean="0"/>
              <a:t>improve individual patient care</a:t>
            </a:r>
            <a:r>
              <a:rPr lang="en-US" sz="1200" dirty="0"/>
              <a:t> </a:t>
            </a:r>
            <a:r>
              <a:rPr lang="en-US" sz="1200" dirty="0" smtClean="0"/>
              <a:t>while reducing the overall cost of care</a:t>
            </a:r>
          </a:p>
          <a:p>
            <a:pPr marL="228600" indent="-228600">
              <a:lnSpc>
                <a:spcPct val="125000"/>
              </a:lnSpc>
              <a:buFont typeface="+mj-lt"/>
              <a:buAutoNum type="arabicPeriod"/>
            </a:pPr>
            <a:r>
              <a:rPr lang="en-US" sz="1200" dirty="0" smtClean="0"/>
              <a:t>There is why McKinsey estimated a staggering $200 billion savings on national healthcare spending through the application of big data capabilities</a:t>
            </a:r>
            <a:endParaRPr lang="en-US" sz="1200" dirty="0"/>
          </a:p>
        </p:txBody>
      </p:sp>
    </p:spTree>
    <p:extLst>
      <p:ext uri="{BB962C8B-B14F-4D97-AF65-F5344CB8AC3E}">
        <p14:creationId xmlns:p14="http://schemas.microsoft.com/office/powerpoint/2010/main" xmlns="" val="379214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lnSpc>
                <a:spcPct val="125000"/>
              </a:lnSpc>
              <a:buFont typeface="+mj-lt"/>
              <a:buAutoNum type="arabicPeriod"/>
            </a:pPr>
            <a:r>
              <a:rPr lang="en-US" sz="1200" dirty="0" smtClean="0"/>
              <a:t>To learn more about what we at EMC, Greenplum and VMWare are doing to leverage big data and advanced analytics to impact the healthcare industry, please visit us at one of these sessions.</a:t>
            </a:r>
          </a:p>
          <a:p>
            <a:pPr marL="228600" indent="-228600">
              <a:lnSpc>
                <a:spcPct val="125000"/>
              </a:lnSpc>
              <a:buFont typeface="+mj-lt"/>
              <a:buAutoNum type="arabicPeriod"/>
            </a:pPr>
            <a:r>
              <a:rPr lang="en-US" sz="1200" dirty="0" smtClean="0"/>
              <a:t>And </a:t>
            </a:r>
            <a:r>
              <a:rPr lang="en-US" sz="1200" baseline="0" dirty="0" smtClean="0"/>
              <a:t>stop by booth 203 in the exhibits</a:t>
            </a:r>
          </a:p>
          <a:p>
            <a:pPr marL="228600" indent="-228600">
              <a:lnSpc>
                <a:spcPct val="125000"/>
              </a:lnSpc>
              <a:buFont typeface="+mj-lt"/>
              <a:buAutoNum type="arabicPeriod"/>
            </a:pPr>
            <a:r>
              <a:rPr lang="en-US" sz="1200" smtClean="0"/>
              <a:t>Thank you!</a:t>
            </a:r>
            <a:endParaRPr lang="en-US" sz="1200" dirty="0"/>
          </a:p>
        </p:txBody>
      </p:sp>
    </p:spTree>
    <p:extLst>
      <p:ext uri="{BB962C8B-B14F-4D97-AF65-F5344CB8AC3E}">
        <p14:creationId xmlns:p14="http://schemas.microsoft.com/office/powerpoint/2010/main" xmlns="" val="186753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795743"/>
            <a:ext cx="6048376" cy="1218795"/>
          </a:xfrm>
          <a:prstGeom prst="rect">
            <a:avLst/>
          </a:prstGeom>
          <a:noFill/>
        </p:spPr>
        <p:txBody>
          <a:bodyPr lIns="0" tIns="0" rIns="0" bIns="0" anchor="b" anchorCtr="0">
            <a:spAutoFit/>
          </a:bodyPr>
          <a:lstStyle>
            <a:lvl1pPr>
              <a:lnSpc>
                <a:spcPct val="90000"/>
              </a:lnSpc>
              <a:defRPr sz="4400">
                <a:solidFill>
                  <a:schemeClr val="tx2"/>
                </a:solidFill>
                <a:latin typeface="Verdana"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2269331"/>
            <a:ext cx="6048375" cy="369332"/>
          </a:xfrm>
          <a:prstGeom prst="rect">
            <a:avLst/>
          </a:prstGeom>
          <a:noFill/>
        </p:spPr>
        <p:txBody>
          <a:bodyPr lIns="0" tIns="0" rIns="0" bIns="0">
            <a:spAutoFit/>
          </a:bodyPr>
          <a:lstStyle>
            <a:lvl1pPr marL="0" indent="0" algn="l">
              <a:spcBef>
                <a:spcPts val="0"/>
              </a:spcBef>
              <a:buNone/>
              <a:defRPr sz="2400">
                <a:solidFill>
                  <a:schemeClr val="bg2"/>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2439989" cy="4629150"/>
          </a:xfrm>
          <a:prstGeom prst="rect">
            <a:avLst/>
          </a:prstGeom>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Content Placeholder 6"/>
          <p:cNvSpPr>
            <a:spLocks noGrp="1"/>
          </p:cNvSpPr>
          <p:nvPr>
            <p:ph sz="quarter" idx="11"/>
          </p:nvPr>
        </p:nvSpPr>
        <p:spPr bwMode="gray">
          <a:xfrm>
            <a:off x="2728913" y="3320641"/>
            <a:ext cx="6048375" cy="276999"/>
          </a:xfrm>
          <a:prstGeom prst="rect">
            <a:avLst/>
          </a:prstGeom>
          <a:noFill/>
        </p:spPr>
        <p:txBody>
          <a:bodyPr vert="horz" wrap="square" lIns="0" tIns="0" rIns="0" bIns="0" rtlCol="0">
            <a:spAutoFit/>
          </a:bodyPr>
          <a:lstStyle>
            <a:lvl1pPr>
              <a:spcBef>
                <a:spcPts val="0"/>
              </a:spcBef>
              <a:buNone/>
              <a:defRPr kumimoji="0" lang="en-US" sz="1800" b="0" i="0" u="none" strike="noStrike" kern="1200" cap="none" spc="0" normalizeH="0" baseline="0" noProof="0" dirty="0" smtClean="0">
                <a:ln>
                  <a:noFill/>
                </a:ln>
                <a:solidFill>
                  <a:schemeClr val="bg2"/>
                </a:solidFill>
                <a:effectLst/>
                <a:uLnTx/>
                <a:uFillTx/>
                <a:latin typeface="Verdana" pitchFamily="34" charset="0"/>
                <a:ea typeface="+mn-ea"/>
                <a:cs typeface="+mn-cs"/>
              </a:defRPr>
            </a:lvl1pPr>
          </a:lstStyle>
          <a:p>
            <a:pPr marL="0" marR="0" lvl="0" indent="0" algn="l" defTabSz="914400" rtl="0" eaLnBrk="1" fontAlgn="auto" latinLnBrk="0" hangingPunct="1">
              <a:lnSpc>
                <a:spcPct val="100000"/>
              </a:lnSpc>
              <a:spcBef>
                <a:spcPct val="20000"/>
              </a:spcBef>
              <a:spcAft>
                <a:spcPts val="0"/>
              </a:spcAft>
              <a:buClr>
                <a:srgbClr val="2C95DD"/>
              </a:buClr>
              <a:buSzTx/>
              <a:tabLst/>
              <a:defRPr/>
            </a:pPr>
            <a:r>
              <a:rPr lang="en-US" smtClean="0"/>
              <a:t>Click to edit Master text styles</a:t>
            </a:r>
          </a:p>
        </p:txBody>
      </p:sp>
    </p:spTree>
  </p:cSld>
  <p:clrMapOvr>
    <a:masterClrMapping/>
  </p:clrMapOvr>
  <p:transition>
    <p:fade/>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with Subtitle and Content">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66713" y="785813"/>
            <a:ext cx="8410575" cy="346219"/>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itle 1"/>
          <p:cNvSpPr>
            <a:spLocks noGrp="1"/>
          </p:cNvSpPr>
          <p:nvPr>
            <p:ph type="title"/>
          </p:nvPr>
        </p:nvSpPr>
        <p:spPr bwMode="gray">
          <a:xfrm>
            <a:off x="366713" y="325438"/>
            <a:ext cx="8410575" cy="460375"/>
          </a:xfrm>
          <a:prstGeom prst="rect">
            <a:avLst/>
          </a:prstGeom>
          <a:noFill/>
        </p:spPr>
        <p:txBody>
          <a:bodyPr lIns="0" tIns="0" rIns="0" bIns="0" anchor="t" anchorCtr="0"/>
          <a:lstStyle>
            <a:lvl1pPr>
              <a:lnSpc>
                <a:spcPct val="90000"/>
              </a:lnSpc>
              <a:defRPr sz="3200">
                <a:solidFill>
                  <a:schemeClr val="tx2"/>
                </a:solidFill>
                <a:latin typeface="Verdana" pitchFamily="34" charset="0"/>
              </a:defRPr>
            </a:lvl1pPr>
          </a:lstStyle>
          <a:p>
            <a:r>
              <a:rPr lang="en-US" smtClean="0"/>
              <a:t>Click to edit Master title style</a:t>
            </a:r>
            <a:endParaRPr lang="en-US" dirty="0"/>
          </a:p>
        </p:txBody>
      </p:sp>
      <p:sp>
        <p:nvSpPr>
          <p:cNvPr id="8" name="Content Placeholder 3"/>
          <p:cNvSpPr>
            <a:spLocks noGrp="1"/>
          </p:cNvSpPr>
          <p:nvPr>
            <p:ph sz="quarter" idx="10"/>
          </p:nvPr>
        </p:nvSpPr>
        <p:spPr bwMode="gray">
          <a:xfrm>
            <a:off x="366715" y="1419224"/>
            <a:ext cx="8410574" cy="3038475"/>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600">
                <a:solidFill>
                  <a:schemeClr val="bg2"/>
                </a:solidFill>
                <a:latin typeface="Verdana" pitchFamily="34" charset="0"/>
              </a:defRPr>
            </a:lvl3pPr>
            <a:lvl4pPr marL="1658938" indent="-287338">
              <a:spcBef>
                <a:spcPts val="300"/>
              </a:spcBef>
              <a:buClr>
                <a:schemeClr val="tx2"/>
              </a:buClr>
              <a:buFont typeface="Verdana" pitchFamily="34" charset="0"/>
              <a:buChar char="—"/>
              <a:defRPr sz="1200">
                <a:solidFill>
                  <a:schemeClr val="bg2"/>
                </a:solidFill>
                <a:latin typeface="Verdana" pitchFamily="34" charset="0"/>
              </a:defRPr>
            </a:lvl4pPr>
            <a:lvl5pPr>
              <a:spcBef>
                <a:spcPts val="300"/>
              </a:spcBef>
              <a:buClr>
                <a:schemeClr val="tx2"/>
              </a:buClr>
              <a:buFont typeface="Verdana" pitchFamily="34" charset="0"/>
              <a:buChar char="»"/>
              <a:defRPr sz="1100">
                <a:solidFill>
                  <a:schemeClr val="bg2"/>
                </a:solidFill>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5" name="Picture Placeholder 2"/>
          <p:cNvSpPr>
            <a:spLocks noGrp="1"/>
          </p:cNvSpPr>
          <p:nvPr>
            <p:ph type="pic" idx="1"/>
          </p:nvPr>
        </p:nvSpPr>
        <p:spPr bwMode="gray">
          <a:xfrm>
            <a:off x="366714" y="1074738"/>
            <a:ext cx="2073275" cy="3382962"/>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Title 1"/>
          <p:cNvSpPr>
            <a:spLocks noGrp="1"/>
          </p:cNvSpPr>
          <p:nvPr>
            <p:ph type="title"/>
          </p:nvPr>
        </p:nvSpPr>
        <p:spPr bwMode="gray">
          <a:xfrm>
            <a:off x="366713" y="325438"/>
            <a:ext cx="8410575" cy="460375"/>
          </a:xfrm>
          <a:prstGeom prst="rect">
            <a:avLst/>
          </a:prstGeom>
          <a:noFill/>
        </p:spPr>
        <p:txBody>
          <a:bodyPr lIns="0" tIns="0" rIns="0" bIns="0" anchor="t" anchorCtr="0"/>
          <a:lstStyle>
            <a:lvl1pPr>
              <a:lnSpc>
                <a:spcPct val="90000"/>
              </a:lnSpc>
              <a:defRPr sz="3200">
                <a:solidFill>
                  <a:schemeClr val="tx2"/>
                </a:solidFill>
                <a:latin typeface="Verdana" pitchFamily="34" charset="0"/>
              </a:defRPr>
            </a:lvl1pPr>
          </a:lstStyle>
          <a:p>
            <a:r>
              <a:rPr lang="en-US" smtClean="0"/>
              <a:t>Click to edit Master title style</a:t>
            </a:r>
            <a:endParaRPr lang="en-US" dirty="0"/>
          </a:p>
        </p:txBody>
      </p:sp>
      <p:sp>
        <p:nvSpPr>
          <p:cNvPr id="9" name="Content Placeholder 3"/>
          <p:cNvSpPr>
            <a:spLocks noGrp="1"/>
          </p:cNvSpPr>
          <p:nvPr>
            <p:ph sz="quarter" idx="10"/>
          </p:nvPr>
        </p:nvSpPr>
        <p:spPr bwMode="gray">
          <a:xfrm>
            <a:off x="2728913" y="1074738"/>
            <a:ext cx="6048376" cy="3382962"/>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600">
                <a:solidFill>
                  <a:schemeClr val="bg2"/>
                </a:solidFill>
                <a:latin typeface="Verdana" pitchFamily="34" charset="0"/>
              </a:defRPr>
            </a:lvl3pPr>
            <a:lvl4pPr marL="1658938" indent="-287338">
              <a:spcBef>
                <a:spcPts val="300"/>
              </a:spcBef>
              <a:buClr>
                <a:schemeClr val="tx2"/>
              </a:buClr>
              <a:buFont typeface="Verdana" pitchFamily="34" charset="0"/>
              <a:buChar char="—"/>
              <a:defRPr sz="1200">
                <a:solidFill>
                  <a:schemeClr val="bg2"/>
                </a:solidFill>
                <a:latin typeface="Verdana" pitchFamily="34" charset="0"/>
              </a:defRPr>
            </a:lvl4pPr>
            <a:lvl5pPr>
              <a:spcBef>
                <a:spcPts val="300"/>
              </a:spcBef>
              <a:buClr>
                <a:schemeClr val="tx2"/>
              </a:buClr>
              <a:buFont typeface="Verdana" pitchFamily="34" charset="0"/>
              <a:buChar char="»"/>
              <a:defRPr sz="1100">
                <a:solidFill>
                  <a:schemeClr val="bg2"/>
                </a:solidFill>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5" name="Picture Placeholder 2"/>
          <p:cNvSpPr>
            <a:spLocks noGrp="1"/>
          </p:cNvSpPr>
          <p:nvPr>
            <p:ph type="pic" idx="10"/>
          </p:nvPr>
        </p:nvSpPr>
        <p:spPr bwMode="gray">
          <a:xfrm>
            <a:off x="366714" y="1419225"/>
            <a:ext cx="2073275" cy="3038475"/>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9" name="Title 1"/>
          <p:cNvSpPr>
            <a:spLocks noGrp="1"/>
          </p:cNvSpPr>
          <p:nvPr>
            <p:ph type="title"/>
          </p:nvPr>
        </p:nvSpPr>
        <p:spPr bwMode="gray">
          <a:xfrm>
            <a:off x="366713" y="325438"/>
            <a:ext cx="8410575" cy="460375"/>
          </a:xfrm>
          <a:prstGeom prst="rect">
            <a:avLst/>
          </a:prstGeom>
          <a:noFill/>
        </p:spPr>
        <p:txBody>
          <a:bodyPr lIns="0" tIns="0" rIns="0" bIns="0" anchor="t" anchorCtr="0"/>
          <a:lstStyle>
            <a:lvl1pPr>
              <a:lnSpc>
                <a:spcPct val="90000"/>
              </a:lnSpc>
              <a:defRPr sz="3200">
                <a:solidFill>
                  <a:schemeClr val="tx2"/>
                </a:solidFill>
                <a:latin typeface="Verdana" pitchFamily="34" charset="0"/>
              </a:defRPr>
            </a:lvl1pPr>
          </a:lstStyle>
          <a:p>
            <a:r>
              <a:rPr lang="en-US" dirty="0" smtClean="0"/>
              <a:t>Click to edit Master title style</a:t>
            </a:r>
            <a:endParaRPr lang="en-US" dirty="0"/>
          </a:p>
        </p:txBody>
      </p:sp>
      <p:sp>
        <p:nvSpPr>
          <p:cNvPr id="10" name="Text Placeholder 2"/>
          <p:cNvSpPr>
            <a:spLocks noGrp="1"/>
          </p:cNvSpPr>
          <p:nvPr>
            <p:ph type="body" idx="1"/>
          </p:nvPr>
        </p:nvSpPr>
        <p:spPr bwMode="gray">
          <a:xfrm>
            <a:off x="366713" y="785813"/>
            <a:ext cx="8410575" cy="346219"/>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3"/>
          <p:cNvSpPr>
            <a:spLocks noGrp="1"/>
          </p:cNvSpPr>
          <p:nvPr>
            <p:ph sz="quarter" idx="11"/>
          </p:nvPr>
        </p:nvSpPr>
        <p:spPr bwMode="gray">
          <a:xfrm>
            <a:off x="2728913" y="1419224"/>
            <a:ext cx="6048376" cy="3038475"/>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600">
                <a:solidFill>
                  <a:schemeClr val="bg2"/>
                </a:solidFill>
                <a:latin typeface="Verdana" pitchFamily="34" charset="0"/>
              </a:defRPr>
            </a:lvl3pPr>
            <a:lvl4pPr marL="1658938" indent="-287338">
              <a:spcBef>
                <a:spcPts val="300"/>
              </a:spcBef>
              <a:buClr>
                <a:schemeClr val="tx2"/>
              </a:buClr>
              <a:buFont typeface="Verdana" pitchFamily="34" charset="0"/>
              <a:buChar char="—"/>
              <a:defRPr sz="1200">
                <a:solidFill>
                  <a:schemeClr val="bg2"/>
                </a:solidFill>
                <a:latin typeface="Verdana" pitchFamily="34" charset="0"/>
              </a:defRPr>
            </a:lvl4pPr>
            <a:lvl5pPr>
              <a:spcBef>
                <a:spcPts val="300"/>
              </a:spcBef>
              <a:buClr>
                <a:schemeClr val="tx2"/>
              </a:buClr>
              <a:buFont typeface="Verdana" pitchFamily="34" charset="0"/>
              <a:buChar char="»"/>
              <a:defRPr sz="1100">
                <a:solidFill>
                  <a:schemeClr val="bg2"/>
                </a:solidFill>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1"/>
          <p:cNvSpPr>
            <a:spLocks noGrp="1"/>
          </p:cNvSpPr>
          <p:nvPr>
            <p:ph type="title"/>
          </p:nvPr>
        </p:nvSpPr>
        <p:spPr bwMode="gray">
          <a:xfrm>
            <a:off x="366713" y="325438"/>
            <a:ext cx="8410575" cy="460375"/>
          </a:xfrm>
          <a:prstGeom prst="rect">
            <a:avLst/>
          </a:prstGeom>
          <a:noFill/>
        </p:spPr>
        <p:txBody>
          <a:bodyPr lIns="0" tIns="0" rIns="0" bIns="0" anchor="t" anchorCtr="0"/>
          <a:lstStyle>
            <a:lvl1pPr>
              <a:lnSpc>
                <a:spcPct val="90000"/>
              </a:lnSpc>
              <a:defRPr sz="3200">
                <a:solidFill>
                  <a:schemeClr val="tx2"/>
                </a:solidFill>
                <a:latin typeface="Verdana" pitchFamily="34" charset="0"/>
              </a:defRPr>
            </a:lvl1pPr>
          </a:lstStyle>
          <a:p>
            <a:r>
              <a:rPr lang="en-US" dirty="0" smtClean="0"/>
              <a:t>Click to edit Master title style</a:t>
            </a:r>
            <a:endParaRPr lang="en-US" dirty="0"/>
          </a:p>
        </p:txBody>
      </p:sp>
      <p:sp>
        <p:nvSpPr>
          <p:cNvPr id="9" name="Content Placeholder 3"/>
          <p:cNvSpPr>
            <a:spLocks noGrp="1"/>
          </p:cNvSpPr>
          <p:nvPr>
            <p:ph sz="quarter" idx="12"/>
          </p:nvPr>
        </p:nvSpPr>
        <p:spPr bwMode="gray">
          <a:xfrm>
            <a:off x="366714" y="1074738"/>
            <a:ext cx="4032465" cy="3382962"/>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600">
                <a:solidFill>
                  <a:schemeClr val="bg2"/>
                </a:solidFill>
                <a:latin typeface="Verdana" pitchFamily="34" charset="0"/>
              </a:defRPr>
            </a:lvl3pPr>
            <a:lvl4pPr marL="1658938" indent="-287338">
              <a:spcBef>
                <a:spcPts val="300"/>
              </a:spcBef>
              <a:buClr>
                <a:schemeClr val="tx2"/>
              </a:buClr>
              <a:buFont typeface="Verdana" pitchFamily="34" charset="0"/>
              <a:buChar char="—"/>
              <a:defRPr sz="1200">
                <a:solidFill>
                  <a:schemeClr val="bg2"/>
                </a:solidFill>
                <a:latin typeface="Verdana" pitchFamily="34" charset="0"/>
              </a:defRPr>
            </a:lvl4pPr>
            <a:lvl5pPr>
              <a:spcBef>
                <a:spcPts val="300"/>
              </a:spcBef>
              <a:buClr>
                <a:schemeClr val="tx2"/>
              </a:buClr>
              <a:buFont typeface="Verdana" pitchFamily="34" charset="0"/>
              <a:buChar char="»"/>
              <a:defRPr sz="1100">
                <a:solidFill>
                  <a:schemeClr val="bg2"/>
                </a:solidFill>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quarter" idx="13"/>
          </p:nvPr>
        </p:nvSpPr>
        <p:spPr bwMode="gray">
          <a:xfrm>
            <a:off x="4744823" y="1074738"/>
            <a:ext cx="4032465" cy="3382962"/>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600">
                <a:solidFill>
                  <a:schemeClr val="bg2"/>
                </a:solidFill>
                <a:latin typeface="Verdana" pitchFamily="34" charset="0"/>
              </a:defRPr>
            </a:lvl3pPr>
            <a:lvl4pPr marL="1658938" indent="-287338">
              <a:spcBef>
                <a:spcPts val="300"/>
              </a:spcBef>
              <a:buClr>
                <a:schemeClr val="tx2"/>
              </a:buClr>
              <a:buFont typeface="Verdana" pitchFamily="34" charset="0"/>
              <a:buChar char="—"/>
              <a:defRPr sz="1200">
                <a:solidFill>
                  <a:schemeClr val="bg2"/>
                </a:solidFill>
                <a:latin typeface="Verdana" pitchFamily="34" charset="0"/>
              </a:defRPr>
            </a:lvl4pPr>
            <a:lvl5pPr>
              <a:spcBef>
                <a:spcPts val="300"/>
              </a:spcBef>
              <a:buClr>
                <a:schemeClr val="tx2"/>
              </a:buClr>
              <a:buFont typeface="Verdana" pitchFamily="34" charset="0"/>
              <a:buChar char="»"/>
              <a:defRPr sz="1100">
                <a:solidFill>
                  <a:schemeClr val="bg2"/>
                </a:solidFill>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left">
    <p:spTree>
      <p:nvGrpSpPr>
        <p:cNvPr id="1" name=""/>
        <p:cNvGrpSpPr/>
        <p:nvPr/>
      </p:nvGrpSpPr>
      <p:grpSpPr>
        <a:xfrm>
          <a:off x="0" y="0"/>
          <a:ext cx="0" cy="0"/>
          <a:chOff x="0" y="0"/>
          <a:chExt cx="0" cy="0"/>
        </a:xfrm>
      </p:grpSpPr>
      <p:sp>
        <p:nvSpPr>
          <p:cNvPr id="6" name="Title 1"/>
          <p:cNvSpPr>
            <a:spLocks noGrp="1"/>
          </p:cNvSpPr>
          <p:nvPr>
            <p:ph type="title"/>
          </p:nvPr>
        </p:nvSpPr>
        <p:spPr bwMode="gray">
          <a:xfrm>
            <a:off x="366713" y="325438"/>
            <a:ext cx="8410575" cy="460375"/>
          </a:xfrm>
          <a:prstGeom prst="rect">
            <a:avLst/>
          </a:prstGeom>
          <a:noFill/>
        </p:spPr>
        <p:txBody>
          <a:bodyPr lIns="0" tIns="0" rIns="0" bIns="0" anchor="t" anchorCtr="0"/>
          <a:lstStyle>
            <a:lvl1pPr>
              <a:lnSpc>
                <a:spcPct val="90000"/>
              </a:lnSpc>
              <a:defRPr sz="3200">
                <a:solidFill>
                  <a:schemeClr val="tx2"/>
                </a:solidFill>
                <a:latin typeface="Verdana" pitchFamily="34" charset="0"/>
              </a:defRPr>
            </a:lvl1pPr>
          </a:lstStyle>
          <a:p>
            <a:r>
              <a:rPr lang="en-US" dirty="0" smtClean="0"/>
              <a:t>Click to edit Master title style</a:t>
            </a:r>
            <a:endParaRPr lang="en-US" dirty="0"/>
          </a:p>
        </p:txBody>
      </p:sp>
      <p:sp>
        <p:nvSpPr>
          <p:cNvPr id="7" name="Content Placeholder 3"/>
          <p:cNvSpPr>
            <a:spLocks noGrp="1"/>
          </p:cNvSpPr>
          <p:nvPr>
            <p:ph sz="quarter" idx="12"/>
          </p:nvPr>
        </p:nvSpPr>
        <p:spPr bwMode="gray">
          <a:xfrm>
            <a:off x="366714" y="1074738"/>
            <a:ext cx="4032465" cy="3382962"/>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600">
                <a:solidFill>
                  <a:schemeClr val="bg2"/>
                </a:solidFill>
                <a:latin typeface="Verdana" pitchFamily="34" charset="0"/>
              </a:defRPr>
            </a:lvl3pPr>
            <a:lvl4pPr marL="1658938" indent="-287338">
              <a:spcBef>
                <a:spcPts val="300"/>
              </a:spcBef>
              <a:buClr>
                <a:schemeClr val="tx2"/>
              </a:buClr>
              <a:buFont typeface="Verdana" pitchFamily="34" charset="0"/>
              <a:buChar char="—"/>
              <a:defRPr sz="1200">
                <a:solidFill>
                  <a:schemeClr val="bg2"/>
                </a:solidFill>
                <a:latin typeface="Verdana" pitchFamily="34" charset="0"/>
              </a:defRPr>
            </a:lvl4pPr>
            <a:lvl5pPr>
              <a:spcBef>
                <a:spcPts val="300"/>
              </a:spcBef>
              <a:buClr>
                <a:schemeClr val="tx2"/>
              </a:buClr>
              <a:buFont typeface="Verdana" pitchFamily="34" charset="0"/>
              <a:buChar char="»"/>
              <a:defRPr sz="1100">
                <a:solidFill>
                  <a:schemeClr val="bg2"/>
                </a:solidFill>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right">
    <p:spTree>
      <p:nvGrpSpPr>
        <p:cNvPr id="1" name=""/>
        <p:cNvGrpSpPr/>
        <p:nvPr/>
      </p:nvGrpSpPr>
      <p:grpSpPr>
        <a:xfrm>
          <a:off x="0" y="0"/>
          <a:ext cx="0" cy="0"/>
          <a:chOff x="0" y="0"/>
          <a:chExt cx="0" cy="0"/>
        </a:xfrm>
      </p:grpSpPr>
      <p:sp>
        <p:nvSpPr>
          <p:cNvPr id="6" name="Title 1"/>
          <p:cNvSpPr>
            <a:spLocks noGrp="1"/>
          </p:cNvSpPr>
          <p:nvPr>
            <p:ph type="title"/>
          </p:nvPr>
        </p:nvSpPr>
        <p:spPr bwMode="gray">
          <a:xfrm>
            <a:off x="366713" y="325438"/>
            <a:ext cx="8410575" cy="460375"/>
          </a:xfrm>
          <a:prstGeom prst="rect">
            <a:avLst/>
          </a:prstGeom>
          <a:noFill/>
        </p:spPr>
        <p:txBody>
          <a:bodyPr lIns="0" tIns="0" rIns="0" bIns="0" anchor="t" anchorCtr="0"/>
          <a:lstStyle>
            <a:lvl1pPr>
              <a:lnSpc>
                <a:spcPct val="90000"/>
              </a:lnSpc>
              <a:defRPr sz="3200">
                <a:solidFill>
                  <a:schemeClr val="tx2"/>
                </a:solidFill>
                <a:latin typeface="Verdana" pitchFamily="34" charset="0"/>
              </a:defRPr>
            </a:lvl1pPr>
          </a:lstStyle>
          <a:p>
            <a:r>
              <a:rPr lang="en-US" smtClean="0"/>
              <a:t>Click to edit Master title style</a:t>
            </a:r>
            <a:endParaRPr lang="en-US" dirty="0"/>
          </a:p>
        </p:txBody>
      </p:sp>
      <p:sp>
        <p:nvSpPr>
          <p:cNvPr id="7" name="Content Placeholder 3"/>
          <p:cNvSpPr>
            <a:spLocks noGrp="1"/>
          </p:cNvSpPr>
          <p:nvPr>
            <p:ph sz="quarter" idx="13"/>
          </p:nvPr>
        </p:nvSpPr>
        <p:spPr bwMode="gray">
          <a:xfrm>
            <a:off x="4744823" y="1074738"/>
            <a:ext cx="4032465" cy="3382962"/>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600">
                <a:solidFill>
                  <a:schemeClr val="bg2"/>
                </a:solidFill>
                <a:latin typeface="Verdana" pitchFamily="34" charset="0"/>
              </a:defRPr>
            </a:lvl3pPr>
            <a:lvl4pPr marL="1658938" indent="-287338">
              <a:spcBef>
                <a:spcPts val="300"/>
              </a:spcBef>
              <a:buClr>
                <a:schemeClr val="tx2"/>
              </a:buClr>
              <a:buFont typeface="Verdana" pitchFamily="34" charset="0"/>
              <a:buChar char="—"/>
              <a:defRPr sz="1200">
                <a:solidFill>
                  <a:schemeClr val="bg2"/>
                </a:solidFill>
                <a:latin typeface="Verdana" pitchFamily="34" charset="0"/>
              </a:defRPr>
            </a:lvl4pPr>
            <a:lvl5pPr>
              <a:spcBef>
                <a:spcPts val="300"/>
              </a:spcBef>
              <a:buClr>
                <a:schemeClr val="tx2"/>
              </a:buClr>
              <a:buFont typeface="Verdana" pitchFamily="34" charset="0"/>
              <a:buChar char="»"/>
              <a:defRPr sz="1100">
                <a:solidFill>
                  <a:schemeClr val="bg2"/>
                </a:solidFill>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7" name="Content Placeholder 3"/>
          <p:cNvSpPr>
            <a:spLocks noGrp="1"/>
          </p:cNvSpPr>
          <p:nvPr>
            <p:ph sz="half" idx="2"/>
          </p:nvPr>
        </p:nvSpPr>
        <p:spPr bwMode="gray">
          <a:xfrm>
            <a:off x="366713" y="1074738"/>
            <a:ext cx="4032250" cy="3398837"/>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Verdana" pitchFamily="34" charset="0"/>
              </a:defRPr>
            </a:lvl1pPr>
            <a:lvl2pPr marL="171450" indent="-171450">
              <a:spcBef>
                <a:spcPts val="1200"/>
              </a:spcBef>
              <a:buClr>
                <a:schemeClr val="tx2"/>
              </a:buClr>
              <a:buFont typeface="Wingdings" pitchFamily="2" charset="2"/>
              <a:buChar char=""/>
              <a:defRPr sz="2000">
                <a:solidFill>
                  <a:schemeClr val="bg2"/>
                </a:solidFill>
                <a:latin typeface="Verdana" pitchFamily="34" charset="0"/>
              </a:defRPr>
            </a:lvl2pPr>
            <a:lvl3pPr marL="628650" indent="-228600">
              <a:spcBef>
                <a:spcPts val="300"/>
              </a:spcBef>
              <a:buClr>
                <a:schemeClr val="tx2"/>
              </a:buClr>
              <a:buFont typeface="Verdana" pitchFamily="34" charset="0"/>
              <a:buChar char="–"/>
              <a:defRPr sz="1600">
                <a:solidFill>
                  <a:schemeClr val="bg2"/>
                </a:solidFill>
                <a:latin typeface="Verdana" pitchFamily="34" charset="0"/>
              </a:defRPr>
            </a:lvl3pPr>
            <a:lvl4pPr marL="971550" indent="-171450">
              <a:spcBef>
                <a:spcPts val="300"/>
              </a:spcBef>
              <a:buClr>
                <a:schemeClr val="tx2"/>
              </a:buClr>
              <a:buFont typeface="Verdana" pitchFamily="34" charset="0"/>
              <a:buChar char="▪"/>
              <a:defRPr sz="12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100">
                <a:solidFill>
                  <a:schemeClr val="bg2"/>
                </a:solidFill>
                <a:latin typeface="Verdan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p:nvPr>
        </p:nvSpPr>
        <p:spPr bwMode="gray">
          <a:xfrm>
            <a:off x="4745038" y="1074738"/>
            <a:ext cx="4032250" cy="3398837"/>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Verdana" pitchFamily="34" charset="0"/>
              </a:defRPr>
            </a:lvl1pPr>
            <a:lvl2pPr marL="171450" indent="-171450">
              <a:spcBef>
                <a:spcPts val="1200"/>
              </a:spcBef>
              <a:buClr>
                <a:schemeClr val="tx2"/>
              </a:buClr>
              <a:buFont typeface="Wingdings" pitchFamily="2" charset="2"/>
              <a:buChar char=""/>
              <a:defRPr sz="2000">
                <a:solidFill>
                  <a:schemeClr val="bg2"/>
                </a:solidFill>
                <a:latin typeface="Verdana" pitchFamily="34" charset="0"/>
              </a:defRPr>
            </a:lvl2pPr>
            <a:lvl3pPr marL="628650" indent="-228600">
              <a:spcBef>
                <a:spcPts val="300"/>
              </a:spcBef>
              <a:buClr>
                <a:schemeClr val="tx2"/>
              </a:buClr>
              <a:buFont typeface="Verdana" pitchFamily="34" charset="0"/>
              <a:buChar char="–"/>
              <a:defRPr sz="1600">
                <a:solidFill>
                  <a:schemeClr val="bg2"/>
                </a:solidFill>
                <a:latin typeface="Verdana" pitchFamily="34" charset="0"/>
              </a:defRPr>
            </a:lvl3pPr>
            <a:lvl4pPr marL="971550" indent="-171450">
              <a:spcBef>
                <a:spcPts val="300"/>
              </a:spcBef>
              <a:buClr>
                <a:schemeClr val="tx2"/>
              </a:buClr>
              <a:buFont typeface="Verdana" pitchFamily="34" charset="0"/>
              <a:buChar char="▪"/>
              <a:defRPr sz="12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10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bwMode="gray">
          <a:xfrm>
            <a:off x="366713" y="325438"/>
            <a:ext cx="8410575" cy="460375"/>
          </a:xfrm>
          <a:prstGeom prst="rect">
            <a:avLst/>
          </a:prstGeom>
          <a:noFill/>
        </p:spPr>
        <p:txBody>
          <a:bodyPr lIns="0" tIns="0" rIns="0" bIns="0" anchor="t" anchorCtr="0"/>
          <a:lstStyle>
            <a:lvl1pPr>
              <a:lnSpc>
                <a:spcPct val="90000"/>
              </a:lnSpc>
              <a:defRPr sz="3200">
                <a:solidFill>
                  <a:schemeClr val="tx2"/>
                </a:solidFill>
                <a:latin typeface="Verdana" pitchFamily="34"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er Profile">
    <p:spTree>
      <p:nvGrpSpPr>
        <p:cNvPr id="1" name=""/>
        <p:cNvGrpSpPr/>
        <p:nvPr/>
      </p:nvGrpSpPr>
      <p:grpSpPr>
        <a:xfrm>
          <a:off x="0" y="0"/>
          <a:ext cx="0" cy="0"/>
          <a:chOff x="0" y="0"/>
          <a:chExt cx="0" cy="0"/>
        </a:xfrm>
      </p:grpSpPr>
      <p:sp>
        <p:nvSpPr>
          <p:cNvPr id="7" name="Content Placeholder 3"/>
          <p:cNvSpPr>
            <a:spLocks noGrp="1"/>
          </p:cNvSpPr>
          <p:nvPr>
            <p:ph sz="half" idx="2"/>
          </p:nvPr>
        </p:nvSpPr>
        <p:spPr bwMode="gray">
          <a:xfrm>
            <a:off x="366713" y="1074738"/>
            <a:ext cx="2075688" cy="3398837"/>
          </a:xfrm>
          <a:prstGeom prst="rect">
            <a:avLst/>
          </a:prstGeom>
          <a:solidFill>
            <a:srgbClr val="E7E7E7"/>
          </a:solidFill>
        </p:spPr>
        <p:txBody>
          <a:bodyPr lIns="91440" tIns="1371600" rIns="91440" bIns="0">
            <a:noAutofit/>
          </a:bodyPr>
          <a:lstStyle>
            <a:lvl1pPr marL="0" indent="0">
              <a:spcBef>
                <a:spcPts val="1200"/>
              </a:spcBef>
              <a:buClr>
                <a:schemeClr val="tx2"/>
              </a:buClr>
              <a:buNone/>
              <a:defRPr sz="1400" b="1">
                <a:solidFill>
                  <a:schemeClr val="tx2"/>
                </a:solidFill>
                <a:latin typeface="Verdana" pitchFamily="34" charset="0"/>
              </a:defRPr>
            </a:lvl1pPr>
            <a:lvl2pPr marL="171450" indent="-171450">
              <a:spcBef>
                <a:spcPts val="600"/>
              </a:spcBef>
              <a:buClr>
                <a:schemeClr val="tx2"/>
              </a:buClr>
              <a:buFont typeface="Wingdings" pitchFamily="2" charset="2"/>
              <a:buNone/>
              <a:tabLst/>
              <a:defRPr sz="1400">
                <a:solidFill>
                  <a:schemeClr val="bg2"/>
                </a:solidFill>
                <a:latin typeface="Verdana" pitchFamily="34" charset="0"/>
              </a:defRPr>
            </a:lvl2pPr>
            <a:lvl3pPr marL="233363" indent="0">
              <a:spcBef>
                <a:spcPts val="600"/>
              </a:spcBef>
              <a:buClr>
                <a:schemeClr val="tx2"/>
              </a:buClr>
              <a:buFont typeface="Verdana" pitchFamily="34" charset="0"/>
              <a:buNone/>
              <a:defRPr sz="1100">
                <a:solidFill>
                  <a:schemeClr val="bg2"/>
                </a:solidFill>
                <a:latin typeface="Verdana" pitchFamily="34" charset="0"/>
              </a:defRPr>
            </a:lvl3pPr>
            <a:lvl4pPr marL="971550" indent="-171450">
              <a:spcBef>
                <a:spcPts val="300"/>
              </a:spcBef>
              <a:buClr>
                <a:schemeClr val="tx2"/>
              </a:buClr>
              <a:buFont typeface="Verdana" pitchFamily="34" charset="0"/>
              <a:buChar char="▪"/>
              <a:defRPr sz="11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00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1" name="Picture Placeholder 2"/>
          <p:cNvSpPr>
            <a:spLocks noGrp="1"/>
          </p:cNvSpPr>
          <p:nvPr>
            <p:ph type="pic" idx="11"/>
          </p:nvPr>
        </p:nvSpPr>
        <p:spPr bwMode="gray">
          <a:xfrm>
            <a:off x="481904" y="1189182"/>
            <a:ext cx="1843424" cy="1152140"/>
          </a:xfrm>
          <a:prstGeom prst="rect">
            <a:avLst/>
          </a:prstGeom>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itle 1"/>
          <p:cNvSpPr>
            <a:spLocks noGrp="1"/>
          </p:cNvSpPr>
          <p:nvPr>
            <p:ph type="title"/>
          </p:nvPr>
        </p:nvSpPr>
        <p:spPr bwMode="gray">
          <a:xfrm>
            <a:off x="366713" y="325438"/>
            <a:ext cx="8410575" cy="460375"/>
          </a:xfrm>
          <a:prstGeom prst="rect">
            <a:avLst/>
          </a:prstGeom>
          <a:noFill/>
        </p:spPr>
        <p:txBody>
          <a:bodyPr lIns="0" tIns="0" rIns="0" bIns="0" anchor="t" anchorCtr="0"/>
          <a:lstStyle>
            <a:lvl1pPr>
              <a:lnSpc>
                <a:spcPct val="90000"/>
              </a:lnSpc>
              <a:defRPr sz="3200">
                <a:solidFill>
                  <a:schemeClr val="tx2"/>
                </a:solidFill>
                <a:latin typeface="Verdana" pitchFamily="34" charset="0"/>
              </a:defRPr>
            </a:lvl1pPr>
          </a:lstStyle>
          <a:p>
            <a:r>
              <a:rPr lang="en-US" dirty="0" smtClean="0"/>
              <a:t>Click to edit Master title style</a:t>
            </a:r>
            <a:endParaRPr lang="en-US" dirty="0"/>
          </a:p>
        </p:txBody>
      </p:sp>
      <p:sp>
        <p:nvSpPr>
          <p:cNvPr id="12" name="Content Placeholder 3"/>
          <p:cNvSpPr>
            <a:spLocks noGrp="1"/>
          </p:cNvSpPr>
          <p:nvPr>
            <p:ph sz="half" idx="10"/>
          </p:nvPr>
        </p:nvSpPr>
        <p:spPr bwMode="gray">
          <a:xfrm>
            <a:off x="2728913" y="1074738"/>
            <a:ext cx="6048375" cy="3398837"/>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Verdana" pitchFamily="34" charset="0"/>
              </a:defRPr>
            </a:lvl1pPr>
            <a:lvl2pPr marL="171450" indent="-171450">
              <a:spcBef>
                <a:spcPts val="1200"/>
              </a:spcBef>
              <a:buClr>
                <a:schemeClr val="tx2"/>
              </a:buClr>
              <a:buFont typeface="Wingdings" pitchFamily="2" charset="2"/>
              <a:buChar char=""/>
              <a:defRPr sz="2000">
                <a:solidFill>
                  <a:schemeClr val="bg2"/>
                </a:solidFill>
                <a:latin typeface="Verdana" pitchFamily="34" charset="0"/>
              </a:defRPr>
            </a:lvl2pPr>
            <a:lvl3pPr marL="628650" indent="-228600">
              <a:spcBef>
                <a:spcPts val="300"/>
              </a:spcBef>
              <a:buClr>
                <a:schemeClr val="tx2"/>
              </a:buClr>
              <a:buFont typeface="Verdana" pitchFamily="34" charset="0"/>
              <a:buChar char="–"/>
              <a:defRPr sz="1600">
                <a:solidFill>
                  <a:schemeClr val="bg2"/>
                </a:solidFill>
                <a:latin typeface="Verdana" pitchFamily="34" charset="0"/>
              </a:defRPr>
            </a:lvl3pPr>
            <a:lvl4pPr marL="971550" indent="-171450">
              <a:spcBef>
                <a:spcPts val="300"/>
              </a:spcBef>
              <a:buClr>
                <a:schemeClr val="tx2"/>
              </a:buClr>
              <a:buFont typeface="Verdana" pitchFamily="34" charset="0"/>
              <a:buChar char="▪"/>
              <a:defRPr sz="12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100">
                <a:solidFill>
                  <a:schemeClr val="bg2"/>
                </a:solidFill>
                <a:latin typeface="Verdan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bwMode="gray">
          <a:xfrm>
            <a:off x="366714" y="1074738"/>
            <a:ext cx="8410575" cy="3382962"/>
          </a:xfrm>
          <a:prstGeom prst="rect">
            <a:avLst/>
          </a:prstGeom>
          <a:noFill/>
        </p:spPr>
        <p:txBody>
          <a:bodyPr lIns="0" tIns="0" rIns="0" bIns="0"/>
          <a:lstStyle>
            <a:lvl1pPr marL="225425" indent="-225425">
              <a:spcBef>
                <a:spcPts val="1200"/>
              </a:spcBef>
              <a:buClr>
                <a:schemeClr val="tx2"/>
              </a:buClr>
              <a:buFont typeface="+mj-lt"/>
              <a:buNone/>
              <a:defRPr sz="3600">
                <a:solidFill>
                  <a:schemeClr val="tx2"/>
                </a:solidFill>
                <a:latin typeface="Verdana" pitchFamily="34" charset="0"/>
              </a:defRPr>
            </a:lvl1pPr>
            <a:lvl2pPr marL="581025" indent="0" algn="l">
              <a:spcBef>
                <a:spcPts val="600"/>
              </a:spcBef>
              <a:buClr>
                <a:schemeClr val="tx2"/>
              </a:buClr>
              <a:buFont typeface="Wingdings" pitchFamily="2" charset="2"/>
              <a:buNone/>
              <a:defRPr sz="1800">
                <a:solidFill>
                  <a:schemeClr val="bg2"/>
                </a:solidFill>
                <a:latin typeface="Verdana" pitchFamily="34" charset="0"/>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oter bar only">
    <p:bg bwMode="gray">
      <p:bgRef idx="1001">
        <a:schemeClr val="bg1"/>
      </p:bgRef>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795743"/>
            <a:ext cx="6048376" cy="1218795"/>
          </a:xfrm>
          <a:prstGeom prst="rect">
            <a:avLst/>
          </a:prstGeom>
          <a:noFill/>
        </p:spPr>
        <p:txBody>
          <a:bodyPr lIns="0" tIns="0" rIns="0" bIns="0" anchor="b" anchorCtr="0">
            <a:spAutoFit/>
          </a:bodyPr>
          <a:lstStyle>
            <a:lvl1pPr algn="l" defTabSz="914400" rtl="0" eaLnBrk="1" latinLnBrk="0" hangingPunct="1">
              <a:lnSpc>
                <a:spcPct val="90000"/>
              </a:lnSpc>
              <a:spcBef>
                <a:spcPct val="0"/>
              </a:spcBef>
              <a:buNone/>
              <a:defRPr lang="en-US" sz="4400" kern="1200" dirty="0">
                <a:solidFill>
                  <a:schemeClr val="tx2"/>
                </a:solidFill>
                <a:latin typeface="Verdana" pitchFamily="34" charset="0"/>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0" y="0"/>
            <a:ext cx="2439989" cy="4629150"/>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SA footer">
    <p:spTree>
      <p:nvGrpSpPr>
        <p:cNvPr id="1" name=""/>
        <p:cNvGrpSpPr/>
        <p:nvPr/>
      </p:nvGrpSpPr>
      <p:grpSpPr>
        <a:xfrm>
          <a:off x="0" y="0"/>
          <a:ext cx="0" cy="0"/>
          <a:chOff x="0" y="0"/>
          <a:chExt cx="0" cy="0"/>
        </a:xfrm>
      </p:grpSpPr>
      <p:sp>
        <p:nvSpPr>
          <p:cNvPr id="3" name="Rectangle 2"/>
          <p:cNvSpPr/>
          <p:nvPr userDrawn="1"/>
        </p:nvSpPr>
        <p:spPr bwMode="gray">
          <a:xfrm>
            <a:off x="0" y="4629150"/>
            <a:ext cx="9144000" cy="385763"/>
          </a:xfrm>
          <a:prstGeom prst="rect">
            <a:avLst/>
          </a:prstGeom>
          <a:solidFill>
            <a:srgbClr val="94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Verdana" pitchFamily="34" charset="0"/>
            </a:endParaRPr>
          </a:p>
        </p:txBody>
      </p:sp>
      <p:pic>
        <p:nvPicPr>
          <p:cNvPr id="4" name="Picture 3" descr="EMC logo white-lg.png"/>
          <p:cNvPicPr>
            <a:picLocks noChangeAspect="1"/>
          </p:cNvPicPr>
          <p:nvPr userDrawn="1"/>
        </p:nvPicPr>
        <p:blipFill>
          <a:blip r:embed="rId2" cstate="screen"/>
          <a:srcRect/>
          <a:stretch>
            <a:fillRect/>
          </a:stretch>
        </p:blipFill>
        <p:spPr bwMode="gray">
          <a:xfrm>
            <a:off x="8010525" y="4691146"/>
            <a:ext cx="766763" cy="241456"/>
          </a:xfrm>
          <a:prstGeom prst="rect">
            <a:avLst/>
          </a:prstGeom>
        </p:spPr>
      </p:pic>
      <p:pic>
        <p:nvPicPr>
          <p:cNvPr id="5" name="Picture 4" descr="RSA_Division_EMC_logo.png"/>
          <p:cNvPicPr>
            <a:picLocks noChangeAspect="1"/>
          </p:cNvPicPr>
          <p:nvPr userDrawn="1"/>
        </p:nvPicPr>
        <p:blipFill>
          <a:blip r:embed="rId3" cstate="screen"/>
          <a:srcRect/>
          <a:stretch>
            <a:fillRect/>
          </a:stretch>
        </p:blipFill>
        <p:spPr bwMode="gray">
          <a:xfrm>
            <a:off x="366713" y="4684871"/>
            <a:ext cx="596304" cy="274320"/>
          </a:xfrm>
          <a:prstGeom prst="rect">
            <a:avLst/>
          </a:prstGeom>
        </p:spPr>
      </p:pic>
      <p:sp>
        <p:nvSpPr>
          <p:cNvPr id="7" name="Title 1"/>
          <p:cNvSpPr>
            <a:spLocks noGrp="1"/>
          </p:cNvSpPr>
          <p:nvPr>
            <p:ph type="title"/>
          </p:nvPr>
        </p:nvSpPr>
        <p:spPr bwMode="gray">
          <a:xfrm>
            <a:off x="366713" y="325438"/>
            <a:ext cx="8410575" cy="460375"/>
          </a:xfrm>
          <a:prstGeom prst="rect">
            <a:avLst/>
          </a:prstGeom>
          <a:noFill/>
        </p:spPr>
        <p:txBody>
          <a:bodyPr lIns="0" tIns="0" rIns="0" bIns="0" anchor="t" anchorCtr="0"/>
          <a:lstStyle>
            <a:lvl1pPr>
              <a:lnSpc>
                <a:spcPct val="90000"/>
              </a:lnSpc>
              <a:defRPr sz="3200">
                <a:solidFill>
                  <a:schemeClr val="accent6"/>
                </a:solidFill>
                <a:latin typeface="Verdana" pitchFamily="34"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CE footer">
    <p:spTree>
      <p:nvGrpSpPr>
        <p:cNvPr id="1" name=""/>
        <p:cNvGrpSpPr/>
        <p:nvPr/>
      </p:nvGrpSpPr>
      <p:grpSpPr>
        <a:xfrm>
          <a:off x="0" y="0"/>
          <a:ext cx="0" cy="0"/>
          <a:chOff x="0" y="0"/>
          <a:chExt cx="0" cy="0"/>
        </a:xfrm>
      </p:grpSpPr>
      <p:sp>
        <p:nvSpPr>
          <p:cNvPr id="3" name="Rectangle 2"/>
          <p:cNvSpPr/>
          <p:nvPr userDrawn="1"/>
        </p:nvSpPr>
        <p:spPr bwMode="gray">
          <a:xfrm>
            <a:off x="0" y="4629150"/>
            <a:ext cx="9144000" cy="3857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Verdana" pitchFamily="34" charset="0"/>
            </a:endParaRPr>
          </a:p>
        </p:txBody>
      </p:sp>
      <p:pic>
        <p:nvPicPr>
          <p:cNvPr id="4" name="Picture 3" descr="EMC logo white-lg.png"/>
          <p:cNvPicPr>
            <a:picLocks noChangeAspect="1"/>
          </p:cNvPicPr>
          <p:nvPr userDrawn="1"/>
        </p:nvPicPr>
        <p:blipFill>
          <a:blip r:embed="rId2" cstate="screen"/>
          <a:srcRect/>
          <a:stretch>
            <a:fillRect/>
          </a:stretch>
        </p:blipFill>
        <p:spPr bwMode="gray">
          <a:xfrm>
            <a:off x="8010525" y="4691146"/>
            <a:ext cx="766763" cy="241456"/>
          </a:xfrm>
          <a:prstGeom prst="rect">
            <a:avLst/>
          </a:prstGeom>
        </p:spPr>
      </p:pic>
      <p:pic>
        <p:nvPicPr>
          <p:cNvPr id="6" name="Picture 5" descr="VMW_09Q3_LOGO_Corp_White.png"/>
          <p:cNvPicPr>
            <a:picLocks noChangeAspect="1"/>
          </p:cNvPicPr>
          <p:nvPr userDrawn="1"/>
        </p:nvPicPr>
        <p:blipFill>
          <a:blip r:embed="rId3" cstate="screen"/>
          <a:stretch>
            <a:fillRect/>
          </a:stretch>
        </p:blipFill>
        <p:spPr bwMode="gray">
          <a:xfrm>
            <a:off x="338603" y="4739735"/>
            <a:ext cx="1087981" cy="164592"/>
          </a:xfrm>
          <a:prstGeom prst="rect">
            <a:avLst/>
          </a:prstGeom>
        </p:spPr>
      </p:pic>
      <p:pic>
        <p:nvPicPr>
          <p:cNvPr id="7" name="Picture 6" descr="Cisco_white.png"/>
          <p:cNvPicPr>
            <a:picLocks noChangeAspect="1"/>
          </p:cNvPicPr>
          <p:nvPr userDrawn="1"/>
        </p:nvPicPr>
        <p:blipFill>
          <a:blip r:embed="rId4" cstate="screen"/>
          <a:stretch>
            <a:fillRect/>
          </a:stretch>
        </p:blipFill>
        <p:spPr bwMode="gray">
          <a:xfrm>
            <a:off x="4298549" y="4678014"/>
            <a:ext cx="546902" cy="28803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nivers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background">
    <p:bg bwMode="gray">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MC Blue background">
    <p:bg bwMode="gray">
      <p:bgPr>
        <a:solidFill>
          <a:schemeClr val="accent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End slide">
    <p:bg bwMode="gray">
      <p:bgPr>
        <a:solidFill>
          <a:schemeClr val="accent1"/>
        </a:solidFill>
        <a:effectLst/>
      </p:bgPr>
    </p:bg>
    <p:spTree>
      <p:nvGrpSpPr>
        <p:cNvPr id="1" name=""/>
        <p:cNvGrpSpPr/>
        <p:nvPr/>
      </p:nvGrpSpPr>
      <p:grpSpPr>
        <a:xfrm>
          <a:off x="0" y="0"/>
          <a:ext cx="0" cy="0"/>
          <a:chOff x="0" y="0"/>
          <a:chExt cx="0" cy="0"/>
        </a:xfrm>
      </p:grpSpPr>
      <p:pic>
        <p:nvPicPr>
          <p:cNvPr id="5" name="Picture 4" descr="EMC-no-tag_white_RGB-150dpi.png"/>
          <p:cNvPicPr>
            <a:picLocks noChangeAspect="1"/>
          </p:cNvPicPr>
          <p:nvPr userDrawn="1"/>
        </p:nvPicPr>
        <p:blipFill>
          <a:blip r:embed="rId2" cstate="screen"/>
          <a:stretch>
            <a:fillRect/>
          </a:stretch>
        </p:blipFill>
        <p:spPr>
          <a:xfrm>
            <a:off x="2022128" y="1534824"/>
            <a:ext cx="5486400" cy="1766518"/>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lIns="45720" tIns="22860" rIns="45720" bIns="22860"/>
          <a:lstStyle/>
          <a:p>
            <a:fld id="{BDEBFF2B-86D4-44C7-8CFC-D5171E3C692F}" type="datetimeFigureOut">
              <a:rPr lang="en-US" smtClean="0"/>
              <a:pPr/>
              <a:t>10/15/2012</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lIns="45720" tIns="22860" rIns="45720" bIns="22860"/>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lIns="45720" tIns="22860" rIns="45720" bIns="22860"/>
          <a:lstStyle/>
          <a:p>
            <a:fld id="{68D5AEF7-D4D7-4924-A8C4-D1B18C11FEB0}" type="slidenum">
              <a:rPr lang="en-US" smtClean="0"/>
              <a:pPr/>
              <a:t>‹#›</a:t>
            </a:fld>
            <a:endParaRPr lang="en-US"/>
          </a:p>
        </p:txBody>
      </p:sp>
    </p:spTree>
    <p:extLst>
      <p:ext uri="{BB962C8B-B14F-4D97-AF65-F5344CB8AC3E}">
        <p14:creationId xmlns:p14="http://schemas.microsoft.com/office/powerpoint/2010/main" xmlns="" val="404172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8" name="Group 7"/>
          <p:cNvGrpSpPr/>
          <p:nvPr userDrawn="1"/>
        </p:nvGrpSpPr>
        <p:grpSpPr bwMode="gray">
          <a:xfrm>
            <a:off x="0" y="0"/>
            <a:ext cx="9144000" cy="4414838"/>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mj-lt"/>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j-lt"/>
              </a:endParaRPr>
            </a:p>
          </p:txBody>
        </p:sp>
      </p:grpSp>
      <p:sp>
        <p:nvSpPr>
          <p:cNvPr id="2" name="Title 1"/>
          <p:cNvSpPr>
            <a:spLocks noGrp="1"/>
          </p:cNvSpPr>
          <p:nvPr>
            <p:ph type="ctrTitle" hasCustomPrompt="1"/>
          </p:nvPr>
        </p:nvSpPr>
        <p:spPr bwMode="gray">
          <a:xfrm>
            <a:off x="2728912" y="1006880"/>
            <a:ext cx="6048376" cy="1218795"/>
          </a:xfrm>
          <a:prstGeom prst="rect">
            <a:avLst/>
          </a:prstGeom>
          <a:noFill/>
        </p:spPr>
        <p:txBody>
          <a:bodyPr lIns="0" tIns="0" rIns="0" bIns="0" anchor="b" anchorCtr="0">
            <a:spAutoFit/>
          </a:bodyPr>
          <a:lstStyle>
            <a:lvl1pPr>
              <a:lnSpc>
                <a:spcPct val="90000"/>
              </a:lnSpc>
              <a:defRPr sz="440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3" y="2455863"/>
            <a:ext cx="6048375" cy="1901704"/>
          </a:xfrm>
          <a:prstGeom prst="rect">
            <a:avLst/>
          </a:prstGeom>
          <a:noFill/>
        </p:spPr>
        <p:txBody>
          <a:bodyPr wrap="square" lIns="0" tIns="0" rIns="0" bIns="0">
            <a:noAutofit/>
          </a:bodyPr>
          <a:lstStyle>
            <a:lvl1pPr marL="0" indent="0" algn="l">
              <a:spcBef>
                <a:spcPts val="600"/>
              </a:spcBef>
              <a:buNone/>
              <a:defRPr sz="28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3 -Large Text">
    <p:spTree>
      <p:nvGrpSpPr>
        <p:cNvPr id="1" name=""/>
        <p:cNvGrpSpPr/>
        <p:nvPr/>
      </p:nvGrpSpPr>
      <p:grpSpPr>
        <a:xfrm>
          <a:off x="0" y="0"/>
          <a:ext cx="0" cy="0"/>
          <a:chOff x="0" y="0"/>
          <a:chExt cx="0" cy="0"/>
        </a:xfrm>
      </p:grpSpPr>
      <p:grpSp>
        <p:nvGrpSpPr>
          <p:cNvPr id="3" name="Group 7"/>
          <p:cNvGrpSpPr/>
          <p:nvPr userDrawn="1"/>
        </p:nvGrpSpPr>
        <p:grpSpPr bwMode="gray">
          <a:xfrm>
            <a:off x="0" y="0"/>
            <a:ext cx="9144000" cy="4414838"/>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mj-lt"/>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j-lt"/>
              </a:endParaRPr>
            </a:p>
          </p:txBody>
        </p:sp>
      </p:grpSp>
      <p:sp>
        <p:nvSpPr>
          <p:cNvPr id="2" name="Title 1"/>
          <p:cNvSpPr>
            <a:spLocks noGrp="1"/>
          </p:cNvSpPr>
          <p:nvPr>
            <p:ph type="ctrTitle"/>
          </p:nvPr>
        </p:nvSpPr>
        <p:spPr bwMode="gray">
          <a:xfrm>
            <a:off x="3657600" y="1411110"/>
            <a:ext cx="5119688" cy="2494845"/>
          </a:xfrm>
          <a:prstGeom prst="rect">
            <a:avLst/>
          </a:prstGeom>
          <a:noFill/>
        </p:spPr>
        <p:txBody>
          <a:bodyPr wrap="square" lIns="0" tIns="0" rIns="0" bIns="0" anchor="t" anchorCtr="0">
            <a:noAutofit/>
          </a:bodyPr>
          <a:lstStyle>
            <a:lvl1pPr>
              <a:lnSpc>
                <a:spcPct val="80000"/>
              </a:lnSpc>
              <a:defRPr sz="9600">
                <a:solidFill>
                  <a:schemeClr val="tx2"/>
                </a:solidFill>
                <a:effectLst>
                  <a:reflection blurRad="6350" stA="55000" endA="300" endPos="45500" dir="5400000" sy="-100000" algn="bl" rotWithShape="0"/>
                </a:effectLst>
                <a:latin typeface="+mj-lt"/>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Gray Background">
    <p:spTree>
      <p:nvGrpSpPr>
        <p:cNvPr id="1" name=""/>
        <p:cNvGrpSpPr/>
        <p:nvPr/>
      </p:nvGrpSpPr>
      <p:grpSpPr>
        <a:xfrm>
          <a:off x="0" y="0"/>
          <a:ext cx="0" cy="0"/>
          <a:chOff x="0" y="0"/>
          <a:chExt cx="0" cy="0"/>
        </a:xfrm>
      </p:grpSpPr>
      <p:grpSp>
        <p:nvGrpSpPr>
          <p:cNvPr id="2" name="Group 7"/>
          <p:cNvGrpSpPr/>
          <p:nvPr userDrawn="1"/>
        </p:nvGrpSpPr>
        <p:grpSpPr bwMode="gray">
          <a:xfrm>
            <a:off x="0" y="0"/>
            <a:ext cx="9144000" cy="4414838"/>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mj-lt"/>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j-lt"/>
              </a:endParaRPr>
            </a:p>
          </p:txBody>
        </p:sp>
      </p:grpSp>
    </p:spTree>
  </p:cSld>
  <p:clrMapOvr>
    <a:masterClrMapping/>
  </p:clrMapOvr>
  <p:transition>
    <p:fade/>
  </p:transition>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with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795743"/>
            <a:ext cx="6048376" cy="1218795"/>
          </a:xfrm>
          <a:prstGeom prst="rect">
            <a:avLst/>
          </a:prstGeom>
          <a:noFill/>
        </p:spPr>
        <p:txBody>
          <a:bodyPr lIns="0" tIns="0" rIns="0" bIns="0" anchor="b" anchorCtr="0">
            <a:spAutoFit/>
          </a:bodyPr>
          <a:lstStyle>
            <a:lvl1pPr algn="l" defTabSz="914400" rtl="0" eaLnBrk="1" latinLnBrk="0" hangingPunct="1">
              <a:lnSpc>
                <a:spcPct val="90000"/>
              </a:lnSpc>
              <a:spcBef>
                <a:spcPct val="0"/>
              </a:spcBef>
              <a:buNone/>
              <a:defRPr lang="en-US" sz="44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2728914" y="2269332"/>
            <a:ext cx="6048375" cy="2102644"/>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3" y="325438"/>
            <a:ext cx="8410575" cy="460375"/>
          </a:xfrm>
          <a:prstGeom prst="rect">
            <a:avLst/>
          </a:prstGeom>
          <a:noFill/>
        </p:spPr>
        <p:txBody>
          <a:bodyPr lIns="0" tIns="0" rIns="0" bIns="0" anchor="t" anchorCtr="0"/>
          <a:lstStyle>
            <a:lvl1pPr>
              <a:lnSpc>
                <a:spcPct val="90000"/>
              </a:lnSpc>
              <a:defRPr sz="3200">
                <a:solidFill>
                  <a:schemeClr val="tx2"/>
                </a:solidFill>
                <a:latin typeface="Verdana"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366714" y="1074738"/>
            <a:ext cx="8410575" cy="3382962"/>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600">
                <a:solidFill>
                  <a:schemeClr val="bg2"/>
                </a:solidFill>
                <a:latin typeface="Verdana" pitchFamily="34" charset="0"/>
              </a:defRPr>
            </a:lvl3pPr>
            <a:lvl4pPr marL="1658938" indent="-287338">
              <a:spcBef>
                <a:spcPts val="300"/>
              </a:spcBef>
              <a:buClr>
                <a:schemeClr val="tx2"/>
              </a:buClr>
              <a:buFont typeface="Verdana" pitchFamily="34" charset="0"/>
              <a:buChar char="—"/>
              <a:defRPr sz="1200">
                <a:solidFill>
                  <a:schemeClr val="bg2"/>
                </a:solidFill>
                <a:latin typeface="Verdana" pitchFamily="34" charset="0"/>
              </a:defRPr>
            </a:lvl4pPr>
            <a:lvl5pPr>
              <a:spcBef>
                <a:spcPts val="300"/>
              </a:spcBef>
              <a:buClr>
                <a:schemeClr val="tx2"/>
              </a:buClr>
              <a:buFont typeface="Verdana" pitchFamily="34" charset="0"/>
              <a:buChar char="»"/>
              <a:defRPr sz="1100">
                <a:solidFill>
                  <a:schemeClr val="bg2"/>
                </a:solidFill>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bwMode="gray">
          <a:xfrm>
            <a:off x="366713" y="325438"/>
            <a:ext cx="8410575" cy="460375"/>
          </a:xfrm>
          <a:prstGeom prst="rect">
            <a:avLst/>
          </a:prstGeom>
          <a:noFill/>
        </p:spPr>
        <p:txBody>
          <a:bodyPr lIns="0" tIns="0" rIns="0" bIns="0" anchor="t" anchorCtr="0"/>
          <a:lstStyle>
            <a:lvl1pPr>
              <a:lnSpc>
                <a:spcPct val="90000"/>
              </a:lnSpc>
              <a:defRPr sz="3200">
                <a:solidFill>
                  <a:schemeClr val="tx2"/>
                </a:solidFill>
                <a:latin typeface="Verdana" pitchFamily="34"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66713" y="785813"/>
            <a:ext cx="8410575" cy="346219"/>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itle 1"/>
          <p:cNvSpPr>
            <a:spLocks noGrp="1"/>
          </p:cNvSpPr>
          <p:nvPr>
            <p:ph type="title"/>
          </p:nvPr>
        </p:nvSpPr>
        <p:spPr bwMode="gray">
          <a:xfrm>
            <a:off x="366713" y="325438"/>
            <a:ext cx="8410575" cy="460375"/>
          </a:xfrm>
          <a:prstGeom prst="rect">
            <a:avLst/>
          </a:prstGeom>
          <a:noFill/>
        </p:spPr>
        <p:txBody>
          <a:bodyPr lIns="0" tIns="0" rIns="0" bIns="0" anchor="t" anchorCtr="0"/>
          <a:lstStyle>
            <a:lvl1pPr>
              <a:lnSpc>
                <a:spcPct val="90000"/>
              </a:lnSpc>
              <a:defRPr sz="3200">
                <a:solidFill>
                  <a:schemeClr val="tx2"/>
                </a:solidFill>
                <a:latin typeface="Verdana" pitchFamily="34"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file://localhost/Users/username/Desktop/No.2%20Work%20Folder/EMC/VMware%20Templates/ART/VMW_EMCLOGOS_white.pn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0" y="4629150"/>
            <a:ext cx="9144000" cy="385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mn-lt"/>
            </a:endParaRPr>
          </a:p>
        </p:txBody>
      </p:sp>
      <p:sp>
        <p:nvSpPr>
          <p:cNvPr id="12" name="TextBox 11"/>
          <p:cNvSpPr txBox="1"/>
          <p:nvPr/>
        </p:nvSpPr>
        <p:spPr bwMode="gray">
          <a:xfrm flipH="1">
            <a:off x="8553450" y="5021496"/>
            <a:ext cx="533400" cy="123111"/>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61F684CE-B7BB-4223-BA2B-B47808B845F1}" type="slidenum">
              <a:rPr lang="en-US" sz="800" smtClean="0">
                <a:solidFill>
                  <a:schemeClr val="bg2"/>
                </a:solidFill>
                <a:latin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dirty="0" smtClean="0">
              <a:solidFill>
                <a:schemeClr val="bg2"/>
              </a:solidFill>
              <a:latin typeface="+mn-lt"/>
            </a:endParaRPr>
          </a:p>
        </p:txBody>
      </p:sp>
      <p:pic>
        <p:nvPicPr>
          <p:cNvPr id="8" name="Picture 7" descr="EMC logo white-lg.png"/>
          <p:cNvPicPr>
            <a:picLocks noChangeAspect="1"/>
          </p:cNvPicPr>
          <p:nvPr/>
        </p:nvPicPr>
        <p:blipFill>
          <a:blip r:embed="rId28" cstate="screen"/>
          <a:srcRect/>
          <a:stretch>
            <a:fillRect/>
          </a:stretch>
        </p:blipFill>
        <p:spPr bwMode="gray">
          <a:xfrm>
            <a:off x="8010525" y="4691146"/>
            <a:ext cx="766763" cy="241456"/>
          </a:xfrm>
          <a:prstGeom prst="rect">
            <a:avLst/>
          </a:prstGeom>
        </p:spPr>
      </p:pic>
      <p:sp>
        <p:nvSpPr>
          <p:cNvPr id="9" name="TextBox 8"/>
          <p:cNvSpPr txBox="1"/>
          <p:nvPr/>
        </p:nvSpPr>
        <p:spPr bwMode="gray">
          <a:xfrm>
            <a:off x="366714" y="5018449"/>
            <a:ext cx="2898229" cy="123111"/>
          </a:xfrm>
          <a:prstGeom prst="rect">
            <a:avLst/>
          </a:prstGeom>
          <a:noFill/>
        </p:spPr>
        <p:txBody>
          <a:bodyPr wrap="none" lIns="0" tIns="0" rIns="0" bIns="0" rtlCol="0">
            <a:spAutoFit/>
          </a:bodyPr>
          <a:lstStyle/>
          <a:p>
            <a:pPr algn="l"/>
            <a:r>
              <a:rPr lang="en-US" sz="800" dirty="0" smtClean="0">
                <a:solidFill>
                  <a:schemeClr val="bg2"/>
                </a:solidFill>
                <a:latin typeface="+mn-lt"/>
              </a:rPr>
              <a:t>© Copyright 2012 EMC Corporation. All rights reserved.</a:t>
            </a:r>
            <a:endParaRPr lang="en-US" sz="800" dirty="0">
              <a:solidFill>
                <a:schemeClr val="bg2"/>
              </a:solidFill>
              <a:latin typeface="+mn-lt"/>
            </a:endParaRPr>
          </a:p>
        </p:txBody>
      </p:sp>
      <p:pic>
        <p:nvPicPr>
          <p:cNvPr id="13" name="Picture 12" descr="Greenplum-Logo-test.png"/>
          <p:cNvPicPr>
            <a:picLocks noChangeAspect="1"/>
          </p:cNvPicPr>
          <p:nvPr userDrawn="1"/>
        </p:nvPicPr>
        <p:blipFill>
          <a:blip r:embed="rId29" cstate="print"/>
          <a:srcRect l="5305" t="7952" r="1860" b="4579"/>
          <a:stretch>
            <a:fillRect/>
          </a:stretch>
        </p:blipFill>
        <p:spPr>
          <a:xfrm>
            <a:off x="354011" y="4630710"/>
            <a:ext cx="1542522" cy="403994"/>
          </a:xfrm>
          <a:prstGeom prst="rect">
            <a:avLst/>
          </a:prstGeom>
        </p:spPr>
      </p:pic>
      <p:pic>
        <p:nvPicPr>
          <p:cNvPr id="10" name="VMW_EMCLOGOS_white.png" descr="/Users/username/Desktop/No.2 Work Folder/EMC/VMware Templates/ART/VMW_EMCLOGOS_white.png"/>
          <p:cNvPicPr>
            <a:picLocks noChangeAspect="1"/>
          </p:cNvPicPr>
          <p:nvPr userDrawn="1"/>
        </p:nvPicPr>
        <p:blipFill rotWithShape="1">
          <a:blip r:embed="rId30" r:link="rId31" cstate="print">
            <a:extLst>
              <a:ext uri="{28A0092B-C50C-407E-A947-70E740481C1C}">
                <a14:useLocalDpi xmlns:a14="http://schemas.microsoft.com/office/drawing/2010/main" xmlns="" val="0"/>
              </a:ext>
            </a:extLst>
          </a:blip>
          <a:srcRect r="40206"/>
          <a:stretch/>
        </p:blipFill>
        <p:spPr bwMode="auto">
          <a:xfrm>
            <a:off x="3994257" y="4643768"/>
            <a:ext cx="1155486" cy="374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94" r:id="rId3"/>
    <p:sldLayoutId id="2147483696" r:id="rId4"/>
    <p:sldLayoutId id="2147483697"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93" r:id="rId14"/>
    <p:sldLayoutId id="2147483692" r:id="rId15"/>
    <p:sldLayoutId id="2147483682" r:id="rId16"/>
    <p:sldLayoutId id="2147483698" r:id="rId17"/>
    <p:sldLayoutId id="2147483684" r:id="rId18"/>
    <p:sldLayoutId id="2147483686" r:id="rId19"/>
    <p:sldLayoutId id="2147483689" r:id="rId20"/>
    <p:sldLayoutId id="2147483690" r:id="rId21"/>
    <p:sldLayoutId id="2147483688" r:id="rId22"/>
    <p:sldLayoutId id="2147483695" r:id="rId23"/>
    <p:sldLayoutId id="2147483691" r:id="rId24"/>
    <p:sldLayoutId id="2147483687" r:id="rId25"/>
    <p:sldLayoutId id="2147483701" r:id="rId26"/>
  </p:sldLayoutIdLst>
  <p:transition>
    <p:fade/>
  </p:transition>
  <p:timing>
    <p:tnLst>
      <p:par>
        <p:cTn id="1" dur="indefinite" restart="never" nodeType="tmRoot"/>
      </p:par>
    </p:tnLst>
  </p:timing>
  <p:txStyles>
    <p:title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p:titleStyle>
    <p:body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infocus.emc.com/author/william_schmarzo/" TargetMode="External"/><Relationship Id="rId5" Type="http://schemas.openxmlformats.org/officeDocument/2006/relationships/hyperlink" Target="http://www.linkedin.com/in/schmarzo" TargetMode="External"/><Relationship Id="rId4" Type="http://schemas.openxmlformats.org/officeDocument/2006/relationships/hyperlink" Target="mailto:William.Schmarzo@emc.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14921" y="209550"/>
            <a:ext cx="4900479" cy="3262432"/>
          </a:xfrm>
          <a:prstGeom prst="rect">
            <a:avLst/>
          </a:prstGeom>
          <a:noFill/>
        </p:spPr>
        <p:txBody>
          <a:bodyPr wrap="square" rtlCol="0">
            <a:spAutoFit/>
          </a:bodyPr>
          <a:lstStyle/>
          <a:p>
            <a:pPr algn="ctr"/>
            <a:r>
              <a:rPr lang="en-US" sz="3600" dirty="0" smtClean="0">
                <a:solidFill>
                  <a:schemeClr val="tx2"/>
                </a:solidFill>
              </a:rPr>
              <a:t>It’s An Exciting Time In </a:t>
            </a:r>
            <a:br>
              <a:rPr lang="en-US" sz="3600" dirty="0" smtClean="0">
                <a:solidFill>
                  <a:schemeClr val="tx2"/>
                </a:solidFill>
              </a:rPr>
            </a:br>
            <a:r>
              <a:rPr lang="en-US" sz="3600" dirty="0" smtClean="0">
                <a:solidFill>
                  <a:schemeClr val="tx2"/>
                </a:solidFill>
              </a:rPr>
              <a:t>The Industry</a:t>
            </a:r>
          </a:p>
          <a:p>
            <a:pPr algn="ctr"/>
            <a:endParaRPr lang="en-US" sz="3200" dirty="0">
              <a:solidFill>
                <a:schemeClr val="tx2"/>
              </a:solidFill>
            </a:endParaRPr>
          </a:p>
          <a:p>
            <a:pPr algn="ctr"/>
            <a:r>
              <a:rPr lang="en-US" sz="2600" dirty="0" smtClean="0">
                <a:solidFill>
                  <a:schemeClr val="tx2"/>
                </a:solidFill>
              </a:rPr>
              <a:t>Bill Schmarzo</a:t>
            </a:r>
            <a:endParaRPr lang="en-US" sz="2000" dirty="0" smtClean="0">
              <a:solidFill>
                <a:schemeClr val="tx2"/>
              </a:solidFill>
            </a:endParaRPr>
          </a:p>
          <a:p>
            <a:pPr algn="ctr"/>
            <a:r>
              <a:rPr lang="en-US" sz="2000" dirty="0" smtClean="0">
                <a:solidFill>
                  <a:schemeClr val="tx2"/>
                </a:solidFill>
              </a:rPr>
              <a:t>CTO, EIM&amp;A Practice</a:t>
            </a:r>
          </a:p>
          <a:p>
            <a:pPr algn="ctr"/>
            <a:r>
              <a:rPr lang="en-US" sz="2000" dirty="0">
                <a:solidFill>
                  <a:schemeClr val="tx2"/>
                </a:solidFill>
              </a:rPr>
              <a:t>EMC </a:t>
            </a:r>
            <a:r>
              <a:rPr lang="en-US" sz="2000" dirty="0" smtClean="0">
                <a:solidFill>
                  <a:schemeClr val="tx2"/>
                </a:solidFill>
              </a:rPr>
              <a:t>Consulting</a:t>
            </a:r>
          </a:p>
        </p:txBody>
      </p:sp>
      <p:pic>
        <p:nvPicPr>
          <p:cNvPr id="5" name="Picture 1" descr="analytics_big data.jpg"/>
          <p:cNvPicPr>
            <a:picLocks noChangeAspect="1"/>
          </p:cNvPicPr>
          <p:nvPr/>
        </p:nvPicPr>
        <p:blipFill>
          <a:blip r:embed="rId3" cstate="print">
            <a:extLst>
              <a:ext uri="{28A0092B-C50C-407E-A947-70E740481C1C}">
                <a14:useLocalDpi xmlns:a14="http://schemas.microsoft.com/office/drawing/2010/main" xmlns="" val="0"/>
              </a:ext>
            </a:extLst>
          </a:blip>
          <a:srcRect l="264"/>
          <a:stretch>
            <a:fillRect/>
          </a:stretch>
        </p:blipFill>
        <p:spPr bwMode="auto">
          <a:xfrm>
            <a:off x="1133" y="-909"/>
            <a:ext cx="3676171" cy="4630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4406089" y="3534997"/>
            <a:ext cx="4229911" cy="1000274"/>
          </a:xfrm>
          <a:prstGeom prst="rect">
            <a:avLst/>
          </a:prstGeom>
          <a:noFill/>
        </p:spPr>
        <p:txBody>
          <a:bodyPr wrap="square" rtlCol="0">
            <a:spAutoFit/>
          </a:bodyPr>
          <a:lstStyle/>
          <a:p>
            <a:pPr marL="4763" lvl="1">
              <a:spcBef>
                <a:spcPts val="600"/>
              </a:spcBef>
            </a:pPr>
            <a:r>
              <a:rPr lang="en-US" sz="1100" dirty="0" smtClean="0"/>
              <a:t>Email</a:t>
            </a:r>
            <a:r>
              <a:rPr lang="en-US" sz="1100" dirty="0"/>
              <a:t>:  </a:t>
            </a:r>
            <a:r>
              <a:rPr lang="en-US" sz="1100" dirty="0">
                <a:hlinkClick r:id="rId4"/>
              </a:rPr>
              <a:t>William.Schmarzo@emc.com</a:t>
            </a:r>
            <a:endParaRPr lang="en-US" sz="1100" dirty="0"/>
          </a:p>
          <a:p>
            <a:pPr marL="4763" lvl="1">
              <a:spcBef>
                <a:spcPts val="600"/>
              </a:spcBef>
            </a:pPr>
            <a:r>
              <a:rPr lang="en-US" sz="1100" dirty="0"/>
              <a:t>LinkedIn:  </a:t>
            </a:r>
            <a:r>
              <a:rPr lang="en-US" sz="1100" u="sng" dirty="0">
                <a:hlinkClick r:id="rId5"/>
              </a:rPr>
              <a:t>http://www.linkedin.com/in/schmarzo</a:t>
            </a:r>
            <a:endParaRPr lang="en-US" sz="1100" u="sng" dirty="0"/>
          </a:p>
          <a:p>
            <a:pPr marL="4763" lvl="1">
              <a:spcBef>
                <a:spcPts val="600"/>
              </a:spcBef>
            </a:pPr>
            <a:r>
              <a:rPr lang="en-US" sz="1100" dirty="0"/>
              <a:t>Twitter:  @</a:t>
            </a:r>
            <a:r>
              <a:rPr lang="en-US" sz="1100" dirty="0" err="1"/>
              <a:t>schmarzo</a:t>
            </a:r>
            <a:endParaRPr lang="en-US" sz="1100" dirty="0"/>
          </a:p>
          <a:p>
            <a:pPr marL="4763" lvl="1">
              <a:spcBef>
                <a:spcPts val="600"/>
              </a:spcBef>
            </a:pPr>
            <a:r>
              <a:rPr lang="en-US" sz="1100" dirty="0" smtClean="0"/>
              <a:t>Blog</a:t>
            </a:r>
            <a:r>
              <a:rPr lang="en-US" sz="1100" dirty="0"/>
              <a:t>: </a:t>
            </a:r>
            <a:r>
              <a:rPr lang="en-US" sz="1100" dirty="0">
                <a:hlinkClick r:id="rId6"/>
              </a:rPr>
              <a:t>http://infocus.emc.com/author/william_schmarzo/</a:t>
            </a:r>
            <a:r>
              <a:rPr lang="en-US" sz="1100" dirty="0"/>
              <a:t> </a:t>
            </a:r>
            <a:endParaRPr lang="en-US" sz="1400" dirty="0"/>
          </a:p>
        </p:txBody>
      </p:sp>
    </p:spTree>
    <p:extLst>
      <p:ext uri="{BB962C8B-B14F-4D97-AF65-F5344CB8AC3E}">
        <p14:creationId xmlns:p14="http://schemas.microsoft.com/office/powerpoint/2010/main" xmlns="" val="23382371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85750"/>
            <a:ext cx="8763000" cy="460375"/>
          </a:xfrm>
        </p:spPr>
        <p:txBody>
          <a:bodyPr/>
          <a:lstStyle/>
          <a:p>
            <a:r>
              <a:rPr lang="en-US" sz="2800" dirty="0" smtClean="0"/>
              <a:t>New Health Sciences Data Sources</a:t>
            </a:r>
            <a:endParaRPr lang="en-US" sz="2800" dirty="0"/>
          </a:p>
        </p:txBody>
      </p:sp>
      <p:sp>
        <p:nvSpPr>
          <p:cNvPr id="68" name="Text Box 12"/>
          <p:cNvSpPr txBox="1">
            <a:spLocks noChangeArrowheads="1"/>
          </p:cNvSpPr>
          <p:nvPr/>
        </p:nvSpPr>
        <p:spPr bwMode="gray">
          <a:xfrm>
            <a:off x="88378" y="2223444"/>
            <a:ext cx="2133600" cy="276999"/>
          </a:xfrm>
          <a:prstGeom prst="rect">
            <a:avLst/>
          </a:prstGeom>
          <a:noFill/>
          <a:ln w="9525">
            <a:noFill/>
            <a:miter lim="800000"/>
            <a:headEnd/>
            <a:tailEnd/>
          </a:ln>
        </p:spPr>
        <p:txBody>
          <a:bodyPr wrap="square" lIns="0" tIns="0" rIns="0" bIns="0">
            <a:spAutoFit/>
          </a:bodyPr>
          <a:lstStyle/>
          <a:p>
            <a:pPr algn="ctr"/>
            <a:r>
              <a:rPr lang="en-US" dirty="0" smtClean="0">
                <a:solidFill>
                  <a:srgbClr val="4D4D4D"/>
                </a:solidFill>
                <a:latin typeface="Verdana"/>
                <a:cs typeface="Verdana"/>
              </a:rPr>
              <a:t>Drug Research</a:t>
            </a:r>
            <a:endParaRPr lang="en-US" dirty="0">
              <a:solidFill>
                <a:srgbClr val="4D4D4D"/>
              </a:solidFill>
              <a:latin typeface="Verdana"/>
              <a:cs typeface="Verdana"/>
            </a:endParaRPr>
          </a:p>
        </p:txBody>
      </p:sp>
      <p:sp>
        <p:nvSpPr>
          <p:cNvPr id="69" name="Text Box 6"/>
          <p:cNvSpPr txBox="1">
            <a:spLocks noChangeArrowheads="1"/>
          </p:cNvSpPr>
          <p:nvPr/>
        </p:nvSpPr>
        <p:spPr bwMode="gray">
          <a:xfrm>
            <a:off x="2741359" y="4160433"/>
            <a:ext cx="1327864" cy="276999"/>
          </a:xfrm>
          <a:prstGeom prst="rect">
            <a:avLst/>
          </a:prstGeom>
          <a:noFill/>
          <a:ln w="9525">
            <a:noFill/>
            <a:miter lim="800000"/>
            <a:headEnd/>
            <a:tailEnd/>
          </a:ln>
        </p:spPr>
        <p:txBody>
          <a:bodyPr wrap="square" lIns="0" tIns="0" rIns="0" bIns="0">
            <a:spAutoFit/>
          </a:bodyPr>
          <a:lstStyle/>
          <a:p>
            <a:pPr algn="ctr"/>
            <a:r>
              <a:rPr lang="en-US" dirty="0" smtClean="0">
                <a:solidFill>
                  <a:schemeClr val="bg2"/>
                </a:solidFill>
                <a:latin typeface="Verdana"/>
                <a:cs typeface="Verdana"/>
              </a:rPr>
              <a:t>Claims</a:t>
            </a:r>
            <a:endParaRPr lang="en-US" dirty="0">
              <a:solidFill>
                <a:schemeClr val="bg2"/>
              </a:solidFill>
              <a:latin typeface="Verdana"/>
              <a:cs typeface="Verdana"/>
            </a:endParaRPr>
          </a:p>
        </p:txBody>
      </p:sp>
      <p:sp>
        <p:nvSpPr>
          <p:cNvPr id="72" name="Text Box 5"/>
          <p:cNvSpPr txBox="1">
            <a:spLocks noChangeArrowheads="1"/>
          </p:cNvSpPr>
          <p:nvPr/>
        </p:nvSpPr>
        <p:spPr bwMode="gray">
          <a:xfrm>
            <a:off x="6800850" y="2223444"/>
            <a:ext cx="2286000" cy="276999"/>
          </a:xfrm>
          <a:prstGeom prst="rect">
            <a:avLst/>
          </a:prstGeom>
          <a:noFill/>
          <a:ln w="9525">
            <a:noFill/>
            <a:miter lim="800000"/>
            <a:headEnd/>
            <a:tailEnd/>
          </a:ln>
        </p:spPr>
        <p:txBody>
          <a:bodyPr wrap="square" lIns="0" tIns="0" rIns="0" bIns="0">
            <a:spAutoFit/>
          </a:bodyPr>
          <a:lstStyle/>
          <a:p>
            <a:pPr algn="ctr"/>
            <a:r>
              <a:rPr lang="en-US" dirty="0" smtClean="0">
                <a:solidFill>
                  <a:srgbClr val="4D4D4D"/>
                </a:solidFill>
                <a:latin typeface="Verdana"/>
                <a:cs typeface="Verdana"/>
              </a:rPr>
              <a:t>Gene Sequencing</a:t>
            </a:r>
            <a:endParaRPr lang="en-US" dirty="0">
              <a:solidFill>
                <a:srgbClr val="4D4D4D"/>
              </a:solidFill>
              <a:latin typeface="Verdana"/>
              <a:cs typeface="Verdana"/>
            </a:endParaRPr>
          </a:p>
        </p:txBody>
      </p:sp>
      <p:sp>
        <p:nvSpPr>
          <p:cNvPr id="75" name="Text Box 11"/>
          <p:cNvSpPr txBox="1">
            <a:spLocks noChangeArrowheads="1"/>
          </p:cNvSpPr>
          <p:nvPr/>
        </p:nvSpPr>
        <p:spPr bwMode="gray">
          <a:xfrm>
            <a:off x="379963" y="4160433"/>
            <a:ext cx="1550431" cy="276999"/>
          </a:xfrm>
          <a:prstGeom prst="rect">
            <a:avLst/>
          </a:prstGeom>
          <a:noFill/>
          <a:ln w="9525">
            <a:noFill/>
            <a:miter lim="800000"/>
            <a:headEnd/>
            <a:tailEnd/>
          </a:ln>
        </p:spPr>
        <p:txBody>
          <a:bodyPr wrap="square" lIns="0" tIns="0" rIns="0" bIns="0">
            <a:spAutoFit/>
          </a:bodyPr>
          <a:lstStyle/>
          <a:p>
            <a:pPr algn="ctr"/>
            <a:r>
              <a:rPr lang="en-US" dirty="0" smtClean="0">
                <a:solidFill>
                  <a:srgbClr val="4D4D4D"/>
                </a:solidFill>
                <a:latin typeface="Verdana"/>
                <a:cs typeface="Verdana"/>
              </a:rPr>
              <a:t>Test Results</a:t>
            </a:r>
          </a:p>
        </p:txBody>
      </p:sp>
      <p:sp>
        <p:nvSpPr>
          <p:cNvPr id="77" name="Text Box 6"/>
          <p:cNvSpPr txBox="1">
            <a:spLocks noChangeArrowheads="1"/>
          </p:cNvSpPr>
          <p:nvPr/>
        </p:nvSpPr>
        <p:spPr bwMode="gray">
          <a:xfrm>
            <a:off x="2364869" y="2223444"/>
            <a:ext cx="2080845" cy="276999"/>
          </a:xfrm>
          <a:prstGeom prst="rect">
            <a:avLst/>
          </a:prstGeom>
          <a:noFill/>
          <a:ln w="9525">
            <a:noFill/>
            <a:miter lim="800000"/>
            <a:headEnd/>
            <a:tailEnd/>
          </a:ln>
        </p:spPr>
        <p:txBody>
          <a:bodyPr wrap="square" lIns="0" tIns="0" rIns="0" bIns="0">
            <a:spAutoFit/>
          </a:bodyPr>
          <a:lstStyle/>
          <a:p>
            <a:pPr algn="ctr"/>
            <a:r>
              <a:rPr lang="en-US" dirty="0" smtClean="0">
                <a:solidFill>
                  <a:srgbClr val="4D4D4D"/>
                </a:solidFill>
                <a:latin typeface="Verdana"/>
                <a:cs typeface="Verdana"/>
              </a:rPr>
              <a:t>Social Media</a:t>
            </a:r>
            <a:endParaRPr lang="en-US" dirty="0">
              <a:solidFill>
                <a:srgbClr val="4D4D4D"/>
              </a:solidFill>
              <a:latin typeface="Verdana"/>
              <a:cs typeface="Verdana"/>
            </a:endParaRPr>
          </a:p>
        </p:txBody>
      </p:sp>
      <p:pic>
        <p:nvPicPr>
          <p:cNvPr id="4" name="Picture 3" descr="Medical_Invoice.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19491" y="2726013"/>
            <a:ext cx="1371600" cy="1371600"/>
          </a:xfrm>
          <a:prstGeom prst="rect">
            <a:avLst/>
          </a:prstGeom>
        </p:spPr>
      </p:pic>
      <p:pic>
        <p:nvPicPr>
          <p:cNvPr id="8" name="Picture 7" descr="DNA.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6952" y="918643"/>
            <a:ext cx="913796" cy="1255722"/>
          </a:xfrm>
          <a:prstGeom prst="rect">
            <a:avLst/>
          </a:prstGeom>
        </p:spPr>
      </p:pic>
      <p:pic>
        <p:nvPicPr>
          <p:cNvPr id="10" name="Picture 9" descr="syringe.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4912" y="742950"/>
            <a:ext cx="940532" cy="1431415"/>
          </a:xfrm>
          <a:prstGeom prst="rect">
            <a:avLst/>
          </a:prstGeom>
        </p:spPr>
      </p:pic>
      <p:pic>
        <p:nvPicPr>
          <p:cNvPr id="2" name="Picture 1"/>
          <p:cNvPicPr>
            <a:picLocks noChangeAspect="1"/>
          </p:cNvPicPr>
          <p:nvPr/>
        </p:nvPicPr>
        <p:blipFill>
          <a:blip r:embed="rId6" cstate="print"/>
          <a:stretch>
            <a:fillRect/>
          </a:stretch>
        </p:blipFill>
        <p:spPr>
          <a:xfrm>
            <a:off x="6743700" y="2724150"/>
            <a:ext cx="2400300" cy="1373463"/>
          </a:xfrm>
          <a:prstGeom prst="rect">
            <a:avLst/>
          </a:prstGeom>
        </p:spPr>
      </p:pic>
      <p:sp>
        <p:nvSpPr>
          <p:cNvPr id="15" name="Text Box 6"/>
          <p:cNvSpPr txBox="1">
            <a:spLocks noChangeArrowheads="1"/>
          </p:cNvSpPr>
          <p:nvPr/>
        </p:nvSpPr>
        <p:spPr bwMode="gray">
          <a:xfrm>
            <a:off x="7067550" y="4160433"/>
            <a:ext cx="1752600" cy="276999"/>
          </a:xfrm>
          <a:prstGeom prst="rect">
            <a:avLst/>
          </a:prstGeom>
          <a:noFill/>
          <a:ln w="9525">
            <a:noFill/>
            <a:miter lim="800000"/>
            <a:headEnd/>
            <a:tailEnd/>
          </a:ln>
        </p:spPr>
        <p:txBody>
          <a:bodyPr wrap="square" lIns="0" tIns="0" rIns="0" bIns="0">
            <a:spAutoFit/>
          </a:bodyPr>
          <a:lstStyle/>
          <a:p>
            <a:pPr algn="ctr"/>
            <a:r>
              <a:rPr lang="en-US" dirty="0" smtClean="0">
                <a:solidFill>
                  <a:schemeClr val="bg2"/>
                </a:solidFill>
                <a:latin typeface="Verdana"/>
                <a:cs typeface="Verdana"/>
              </a:rPr>
              <a:t> Mobile Apps</a:t>
            </a:r>
            <a:endParaRPr lang="en-US" dirty="0">
              <a:solidFill>
                <a:schemeClr val="bg2"/>
              </a:solidFill>
              <a:latin typeface="Verdana"/>
              <a:cs typeface="Verdana"/>
            </a:endParaRPr>
          </a:p>
        </p:txBody>
      </p:sp>
      <p:pic>
        <p:nvPicPr>
          <p:cNvPr id="6" name="Picture 5"/>
          <p:cNvPicPr>
            <a:picLocks noChangeAspect="1"/>
          </p:cNvPicPr>
          <p:nvPr/>
        </p:nvPicPr>
        <p:blipFill>
          <a:blip r:embed="rId7" cstate="print">
            <a:clrChange>
              <a:clrFrom>
                <a:srgbClr val="FFFFFF"/>
              </a:clrFrom>
              <a:clrTo>
                <a:srgbClr val="FFFFFF">
                  <a:alpha val="0"/>
                </a:srgbClr>
              </a:clrTo>
            </a:clrChange>
          </a:blip>
          <a:stretch>
            <a:fillRect/>
          </a:stretch>
        </p:blipFill>
        <p:spPr>
          <a:xfrm>
            <a:off x="4831373" y="902055"/>
            <a:ext cx="1614855" cy="1272310"/>
          </a:xfrm>
          <a:prstGeom prst="rect">
            <a:avLst/>
          </a:prstGeom>
        </p:spPr>
      </p:pic>
      <p:sp>
        <p:nvSpPr>
          <p:cNvPr id="17" name="Text Box 5"/>
          <p:cNvSpPr txBox="1">
            <a:spLocks noChangeArrowheads="1"/>
          </p:cNvSpPr>
          <p:nvPr/>
        </p:nvSpPr>
        <p:spPr bwMode="gray">
          <a:xfrm>
            <a:off x="4561421" y="2223444"/>
            <a:ext cx="2154759" cy="276999"/>
          </a:xfrm>
          <a:prstGeom prst="rect">
            <a:avLst/>
          </a:prstGeom>
          <a:noFill/>
          <a:ln w="9525">
            <a:noFill/>
            <a:miter lim="800000"/>
            <a:headEnd/>
            <a:tailEnd/>
          </a:ln>
        </p:spPr>
        <p:txBody>
          <a:bodyPr wrap="square" lIns="0" tIns="0" rIns="0" bIns="0">
            <a:spAutoFit/>
          </a:bodyPr>
          <a:lstStyle/>
          <a:p>
            <a:pPr algn="ctr"/>
            <a:r>
              <a:rPr lang="en-US" dirty="0" smtClean="0">
                <a:solidFill>
                  <a:srgbClr val="4D4D4D"/>
                </a:solidFill>
                <a:latin typeface="Verdana"/>
                <a:cs typeface="Verdana"/>
              </a:rPr>
              <a:t>Patient Records</a:t>
            </a:r>
            <a:endParaRPr lang="en-US" dirty="0">
              <a:solidFill>
                <a:srgbClr val="4D4D4D"/>
              </a:solidFill>
              <a:latin typeface="Verdana"/>
              <a:cs typeface="Verdana"/>
            </a:endParaRPr>
          </a:p>
        </p:txBody>
      </p:sp>
      <p:sp>
        <p:nvSpPr>
          <p:cNvPr id="18" name="Text Box 6"/>
          <p:cNvSpPr txBox="1">
            <a:spLocks noChangeArrowheads="1"/>
          </p:cNvSpPr>
          <p:nvPr/>
        </p:nvSpPr>
        <p:spPr bwMode="gray">
          <a:xfrm>
            <a:off x="4610100" y="4160433"/>
            <a:ext cx="2057400" cy="276999"/>
          </a:xfrm>
          <a:prstGeom prst="rect">
            <a:avLst/>
          </a:prstGeom>
          <a:noFill/>
          <a:ln w="9525">
            <a:noFill/>
            <a:miter lim="800000"/>
            <a:headEnd/>
            <a:tailEnd/>
          </a:ln>
        </p:spPr>
        <p:txBody>
          <a:bodyPr wrap="square" lIns="0" tIns="0" rIns="0" bIns="0">
            <a:spAutoFit/>
          </a:bodyPr>
          <a:lstStyle/>
          <a:p>
            <a:pPr algn="ctr"/>
            <a:r>
              <a:rPr lang="en-US" dirty="0" smtClean="0">
                <a:solidFill>
                  <a:schemeClr val="bg2"/>
                </a:solidFill>
                <a:latin typeface="Verdana"/>
                <a:cs typeface="Verdana"/>
              </a:rPr>
              <a:t>Home</a:t>
            </a:r>
            <a:r>
              <a:rPr lang="en-US" dirty="0">
                <a:solidFill>
                  <a:schemeClr val="bg2"/>
                </a:solidFill>
                <a:latin typeface="Verdana"/>
                <a:cs typeface="Verdana"/>
              </a:rPr>
              <a:t> </a:t>
            </a:r>
            <a:r>
              <a:rPr lang="en-US" dirty="0" smtClean="0">
                <a:solidFill>
                  <a:schemeClr val="bg2"/>
                </a:solidFill>
                <a:latin typeface="Verdana"/>
                <a:cs typeface="Verdana"/>
              </a:rPr>
              <a:t>Monitoring</a:t>
            </a:r>
            <a:endParaRPr lang="en-US" dirty="0">
              <a:solidFill>
                <a:schemeClr val="bg2"/>
              </a:solidFill>
              <a:latin typeface="Verdana"/>
              <a:cs typeface="Verdana"/>
            </a:endParaRPr>
          </a:p>
        </p:txBody>
      </p:sp>
      <p:pic>
        <p:nvPicPr>
          <p:cNvPr id="7" name="Picture 6"/>
          <p:cNvPicPr>
            <a:picLocks noChangeAspect="1"/>
          </p:cNvPicPr>
          <p:nvPr/>
        </p:nvPicPr>
        <p:blipFill rotWithShape="1">
          <a:blip r:embed="rId8" cstate="print"/>
          <a:srcRect l="34171" t="48808" r="38442" b="942"/>
          <a:stretch/>
        </p:blipFill>
        <p:spPr>
          <a:xfrm>
            <a:off x="5171599" y="2726013"/>
            <a:ext cx="934402" cy="1371600"/>
          </a:xfrm>
          <a:prstGeom prst="rect">
            <a:avLst/>
          </a:prstGeom>
        </p:spPr>
      </p:pic>
      <p:pic>
        <p:nvPicPr>
          <p:cNvPr id="9" name="Picture 8"/>
          <p:cNvPicPr>
            <a:picLocks noChangeAspect="1"/>
          </p:cNvPicPr>
          <p:nvPr/>
        </p:nvPicPr>
        <p:blipFill>
          <a:blip r:embed="rId9" cstate="print"/>
          <a:stretch>
            <a:fillRect/>
          </a:stretch>
        </p:blipFill>
        <p:spPr>
          <a:xfrm>
            <a:off x="2388578" y="726565"/>
            <a:ext cx="2033427" cy="1447800"/>
          </a:xfrm>
          <a:prstGeom prst="rect">
            <a:avLst/>
          </a:prstGeom>
        </p:spPr>
      </p:pic>
      <p:pic>
        <p:nvPicPr>
          <p:cNvPr id="11" name="Picture 10" descr="mri-image.jp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93178" y="2950802"/>
            <a:ext cx="1524001" cy="1146811"/>
          </a:xfrm>
          <a:prstGeom prst="rect">
            <a:avLst/>
          </a:prstGeom>
        </p:spPr>
      </p:pic>
    </p:spTree>
    <p:extLst>
      <p:ext uri="{BB962C8B-B14F-4D97-AF65-F5344CB8AC3E}">
        <p14:creationId xmlns:p14="http://schemas.microsoft.com/office/powerpoint/2010/main" xmlns="" val="319105905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6046952" y="3729362"/>
            <a:ext cx="2878118" cy="625365"/>
          </a:xfrm>
          <a:prstGeom prst="rect">
            <a:avLst/>
          </a:prstGeom>
          <a:solidFill>
            <a:schemeClr val="accent3">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892D0"/>
                </a:solidFill>
              </a:rPr>
              <a:t>In-Database Analytics</a:t>
            </a:r>
          </a:p>
        </p:txBody>
      </p:sp>
      <p:sp>
        <p:nvSpPr>
          <p:cNvPr id="28" name="Rectangle 27"/>
          <p:cNvSpPr/>
          <p:nvPr/>
        </p:nvSpPr>
        <p:spPr>
          <a:xfrm>
            <a:off x="3120872" y="3729362"/>
            <a:ext cx="2878118" cy="625365"/>
          </a:xfrm>
          <a:prstGeom prst="rect">
            <a:avLst/>
          </a:prstGeom>
          <a:solidFill>
            <a:schemeClr val="accent3">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3892D0"/>
                </a:solidFill>
              </a:rPr>
              <a:t>In-Memory And Data Virtualization</a:t>
            </a:r>
            <a:endParaRPr lang="en-US" dirty="0">
              <a:solidFill>
                <a:srgbClr val="3892D0"/>
              </a:solidFill>
            </a:endParaRPr>
          </a:p>
        </p:txBody>
      </p:sp>
      <p:sp>
        <p:nvSpPr>
          <p:cNvPr id="20" name="Rectangle 19"/>
          <p:cNvSpPr/>
          <p:nvPr/>
        </p:nvSpPr>
        <p:spPr>
          <a:xfrm>
            <a:off x="204952" y="3719202"/>
            <a:ext cx="2878118" cy="625365"/>
          </a:xfrm>
          <a:prstGeom prst="rect">
            <a:avLst/>
          </a:prstGeom>
          <a:solidFill>
            <a:schemeClr val="accent3">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892D0"/>
                </a:solidFill>
              </a:rPr>
              <a:t>MPP </a:t>
            </a:r>
            <a:r>
              <a:rPr lang="en-US" dirty="0" smtClean="0">
                <a:solidFill>
                  <a:srgbClr val="3892D0"/>
                </a:solidFill>
              </a:rPr>
              <a:t>Architectures</a:t>
            </a:r>
            <a:endParaRPr lang="en-US" dirty="0">
              <a:solidFill>
                <a:srgbClr val="3892D0"/>
              </a:solidFill>
            </a:endParaRPr>
          </a:p>
        </p:txBody>
      </p:sp>
      <p:sp>
        <p:nvSpPr>
          <p:cNvPr id="18" name="Rectangle 17"/>
          <p:cNvSpPr/>
          <p:nvPr/>
        </p:nvSpPr>
        <p:spPr>
          <a:xfrm>
            <a:off x="204952" y="131764"/>
            <a:ext cx="2878118" cy="3284483"/>
          </a:xfrm>
          <a:prstGeom prst="rect">
            <a:avLst/>
          </a:prstGeom>
          <a:gradFill flip="none" rotWithShape="1">
            <a:gsLst>
              <a:gs pos="0">
                <a:schemeClr val="bg1"/>
              </a:gs>
              <a:gs pos="100000">
                <a:schemeClr val="bg1">
                  <a:lumMod val="85000"/>
                </a:schemeClr>
              </a:gs>
              <a:gs pos="36000">
                <a:schemeClr val="bg1"/>
              </a:gs>
            </a:gsLst>
            <a:lin ang="54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116318" y="135266"/>
            <a:ext cx="2878118" cy="3284483"/>
          </a:xfrm>
          <a:prstGeom prst="rect">
            <a:avLst/>
          </a:prstGeom>
          <a:gradFill flip="none" rotWithShape="1">
            <a:gsLst>
              <a:gs pos="0">
                <a:schemeClr val="bg1"/>
              </a:gs>
              <a:gs pos="100000">
                <a:schemeClr val="bg1">
                  <a:lumMod val="85000"/>
                </a:schemeClr>
              </a:gs>
              <a:gs pos="36000">
                <a:schemeClr val="bg1"/>
              </a:gs>
            </a:gsLst>
            <a:lin ang="54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9"/>
          <p:cNvGrpSpPr/>
          <p:nvPr/>
        </p:nvGrpSpPr>
        <p:grpSpPr>
          <a:xfrm>
            <a:off x="3513113" y="1455633"/>
            <a:ext cx="2010218" cy="1752278"/>
            <a:chOff x="6589360" y="3253048"/>
            <a:chExt cx="3078868" cy="2683542"/>
          </a:xfrm>
        </p:grpSpPr>
        <p:grpSp>
          <p:nvGrpSpPr>
            <p:cNvPr id="8" name="Group 30"/>
            <p:cNvGrpSpPr/>
            <p:nvPr/>
          </p:nvGrpSpPr>
          <p:grpSpPr bwMode="gray">
            <a:xfrm>
              <a:off x="6589360" y="3893764"/>
              <a:ext cx="3078868" cy="2042826"/>
              <a:chOff x="7277099" y="6556148"/>
              <a:chExt cx="1349869" cy="895726"/>
            </a:xfrm>
          </p:grpSpPr>
          <p:sp>
            <p:nvSpPr>
              <p:cNvPr id="34" name="Freeform 8"/>
              <p:cNvSpPr>
                <a:spLocks/>
              </p:cNvSpPr>
              <p:nvPr/>
            </p:nvSpPr>
            <p:spPr bwMode="gray">
              <a:xfrm>
                <a:off x="7277099" y="6556148"/>
                <a:ext cx="1349869" cy="895726"/>
              </a:xfrm>
              <a:custGeom>
                <a:avLst/>
                <a:gdLst>
                  <a:gd name="T0" fmla="*/ 7598 w 15195"/>
                  <a:gd name="T1" fmla="*/ 0 h 10083"/>
                  <a:gd name="T2" fmla="*/ 0 w 15195"/>
                  <a:gd name="T3" fmla="*/ 4386 h 10083"/>
                  <a:gd name="T4" fmla="*/ 0 w 15195"/>
                  <a:gd name="T5" fmla="*/ 5698 h 10083"/>
                  <a:gd name="T6" fmla="*/ 7598 w 15195"/>
                  <a:gd name="T7" fmla="*/ 10083 h 10083"/>
                  <a:gd name="T8" fmla="*/ 15195 w 15195"/>
                  <a:gd name="T9" fmla="*/ 5698 h 10083"/>
                  <a:gd name="T10" fmla="*/ 15195 w 15195"/>
                  <a:gd name="T11" fmla="*/ 4386 h 10083"/>
                  <a:gd name="T12" fmla="*/ 7598 w 15195"/>
                  <a:gd name="T13" fmla="*/ 0 h 10083"/>
                </a:gdLst>
                <a:ahLst/>
                <a:cxnLst>
                  <a:cxn ang="0">
                    <a:pos x="T0" y="T1"/>
                  </a:cxn>
                  <a:cxn ang="0">
                    <a:pos x="T2" y="T3"/>
                  </a:cxn>
                  <a:cxn ang="0">
                    <a:pos x="T4" y="T5"/>
                  </a:cxn>
                  <a:cxn ang="0">
                    <a:pos x="T6" y="T7"/>
                  </a:cxn>
                  <a:cxn ang="0">
                    <a:pos x="T8" y="T9"/>
                  </a:cxn>
                  <a:cxn ang="0">
                    <a:pos x="T10" y="T11"/>
                  </a:cxn>
                  <a:cxn ang="0">
                    <a:pos x="T12" y="T13"/>
                  </a:cxn>
                </a:cxnLst>
                <a:rect l="0" t="0" r="r" b="b"/>
                <a:pathLst>
                  <a:path w="15195" h="10083">
                    <a:moveTo>
                      <a:pt x="7598" y="0"/>
                    </a:moveTo>
                    <a:cubicBezTo>
                      <a:pt x="3402" y="0"/>
                      <a:pt x="0" y="1964"/>
                      <a:pt x="0" y="4386"/>
                    </a:cubicBezTo>
                    <a:cubicBezTo>
                      <a:pt x="0" y="5698"/>
                      <a:pt x="0" y="5698"/>
                      <a:pt x="0" y="5698"/>
                    </a:cubicBezTo>
                    <a:cubicBezTo>
                      <a:pt x="0" y="8120"/>
                      <a:pt x="3402" y="10083"/>
                      <a:pt x="7598" y="10083"/>
                    </a:cubicBezTo>
                    <a:cubicBezTo>
                      <a:pt x="11794" y="10083"/>
                      <a:pt x="15195" y="8120"/>
                      <a:pt x="15195" y="5698"/>
                    </a:cubicBezTo>
                    <a:cubicBezTo>
                      <a:pt x="15195" y="4386"/>
                      <a:pt x="15195" y="4386"/>
                      <a:pt x="15195" y="4386"/>
                    </a:cubicBezTo>
                    <a:cubicBezTo>
                      <a:pt x="15195" y="1964"/>
                      <a:pt x="11794" y="0"/>
                      <a:pt x="7598" y="0"/>
                    </a:cubicBezTo>
                    <a:close/>
                  </a:path>
                </a:pathLst>
              </a:custGeom>
              <a:gradFill flip="none" rotWithShape="1">
                <a:gsLst>
                  <a:gs pos="0">
                    <a:schemeClr val="bg1">
                      <a:lumMod val="50000"/>
                    </a:schemeClr>
                  </a:gs>
                  <a:gs pos="15000">
                    <a:schemeClr val="bg1">
                      <a:lumMod val="65000"/>
                    </a:schemeClr>
                  </a:gs>
                  <a:gs pos="50000">
                    <a:schemeClr val="bg1">
                      <a:lumMod val="95000"/>
                    </a:schemeClr>
                  </a:gs>
                  <a:gs pos="100000">
                    <a:schemeClr val="bg1">
                      <a:lumMod val="50000"/>
                    </a:schemeClr>
                  </a:gs>
                  <a:gs pos="85000">
                    <a:schemeClr val="bg1">
                      <a:lumMod val="75000"/>
                    </a:schemeClr>
                  </a:gs>
                </a:gsLst>
                <a:lin ang="0" scaled="1"/>
                <a:tileRect/>
              </a:gradFill>
              <a:ln w="47625">
                <a:noFill/>
                <a:round/>
                <a:headEnd/>
                <a:tailEnd/>
              </a:ln>
              <a:effectLst/>
            </p:spPr>
            <p:txBody>
              <a:bodyPr wrap="none" lIns="0" tIns="0" rIns="0" bIns="0" rtlCol="0" anchor="ctr"/>
              <a:lstStyle/>
              <a:p>
                <a:pPr algn="ctr" defTabSz="914132"/>
                <a:endParaRPr lang="en-US" cap="all" dirty="0">
                  <a:solidFill>
                    <a:srgbClr val="FFFFFF"/>
                  </a:solidFill>
                </a:endParaRPr>
              </a:p>
            </p:txBody>
          </p:sp>
          <p:sp>
            <p:nvSpPr>
              <p:cNvPr id="35" name="Oval 7"/>
              <p:cNvSpPr>
                <a:spLocks noChangeArrowheads="1"/>
              </p:cNvSpPr>
              <p:nvPr/>
            </p:nvSpPr>
            <p:spPr bwMode="gray">
              <a:xfrm>
                <a:off x="7277099" y="6556148"/>
                <a:ext cx="1349869" cy="779182"/>
              </a:xfrm>
              <a:prstGeom prst="ellipse">
                <a:avLst/>
              </a:prstGeom>
              <a:gradFill flip="none" rotWithShape="1">
                <a:gsLst>
                  <a:gs pos="30000">
                    <a:schemeClr val="bg1">
                      <a:lumMod val="95000"/>
                    </a:schemeClr>
                  </a:gs>
                  <a:gs pos="100000">
                    <a:schemeClr val="bg1">
                      <a:lumMod val="75000"/>
                    </a:schemeClr>
                  </a:gs>
                </a:gsLst>
                <a:lin ang="16200000" scaled="1"/>
                <a:tileRect/>
              </a:gradFill>
              <a:ln w="47625">
                <a:noFill/>
                <a:round/>
                <a:headEnd/>
                <a:tailEnd/>
              </a:ln>
              <a:effectLst>
                <a:innerShdw blurRad="152400">
                  <a:schemeClr val="bg1"/>
                </a:innerShdw>
              </a:effectLst>
            </p:spPr>
            <p:txBody>
              <a:bodyPr wrap="none" lIns="0" tIns="0" rIns="0" bIns="0" rtlCol="0" anchor="ctr"/>
              <a:lstStyle/>
              <a:p>
                <a:pPr algn="ctr" defTabSz="914132"/>
                <a:endParaRPr lang="en-US" cap="all" dirty="0">
                  <a:solidFill>
                    <a:srgbClr val="FFFFFF"/>
                  </a:solidFill>
                </a:endParaRPr>
              </a:p>
            </p:txBody>
          </p:sp>
          <p:sp>
            <p:nvSpPr>
              <p:cNvPr id="36" name="Freeform 8"/>
              <p:cNvSpPr>
                <a:spLocks/>
              </p:cNvSpPr>
              <p:nvPr/>
            </p:nvSpPr>
            <p:spPr bwMode="gray">
              <a:xfrm>
                <a:off x="7277099" y="6556148"/>
                <a:ext cx="1349869" cy="895726"/>
              </a:xfrm>
              <a:custGeom>
                <a:avLst/>
                <a:gdLst>
                  <a:gd name="T0" fmla="*/ 7598 w 15195"/>
                  <a:gd name="T1" fmla="*/ 0 h 10083"/>
                  <a:gd name="T2" fmla="*/ 0 w 15195"/>
                  <a:gd name="T3" fmla="*/ 4386 h 10083"/>
                  <a:gd name="T4" fmla="*/ 0 w 15195"/>
                  <a:gd name="T5" fmla="*/ 5698 h 10083"/>
                  <a:gd name="T6" fmla="*/ 7598 w 15195"/>
                  <a:gd name="T7" fmla="*/ 10083 h 10083"/>
                  <a:gd name="T8" fmla="*/ 15195 w 15195"/>
                  <a:gd name="T9" fmla="*/ 5698 h 10083"/>
                  <a:gd name="T10" fmla="*/ 15195 w 15195"/>
                  <a:gd name="T11" fmla="*/ 4386 h 10083"/>
                  <a:gd name="T12" fmla="*/ 7598 w 15195"/>
                  <a:gd name="T13" fmla="*/ 0 h 10083"/>
                </a:gdLst>
                <a:ahLst/>
                <a:cxnLst>
                  <a:cxn ang="0">
                    <a:pos x="T0" y="T1"/>
                  </a:cxn>
                  <a:cxn ang="0">
                    <a:pos x="T2" y="T3"/>
                  </a:cxn>
                  <a:cxn ang="0">
                    <a:pos x="T4" y="T5"/>
                  </a:cxn>
                  <a:cxn ang="0">
                    <a:pos x="T6" y="T7"/>
                  </a:cxn>
                  <a:cxn ang="0">
                    <a:pos x="T8" y="T9"/>
                  </a:cxn>
                  <a:cxn ang="0">
                    <a:pos x="T10" y="T11"/>
                  </a:cxn>
                  <a:cxn ang="0">
                    <a:pos x="T12" y="T13"/>
                  </a:cxn>
                </a:cxnLst>
                <a:rect l="0" t="0" r="r" b="b"/>
                <a:pathLst>
                  <a:path w="15195" h="10083">
                    <a:moveTo>
                      <a:pt x="7598" y="0"/>
                    </a:moveTo>
                    <a:cubicBezTo>
                      <a:pt x="3402" y="0"/>
                      <a:pt x="0" y="1964"/>
                      <a:pt x="0" y="4386"/>
                    </a:cubicBezTo>
                    <a:cubicBezTo>
                      <a:pt x="0" y="5698"/>
                      <a:pt x="0" y="5698"/>
                      <a:pt x="0" y="5698"/>
                    </a:cubicBezTo>
                    <a:cubicBezTo>
                      <a:pt x="0" y="8120"/>
                      <a:pt x="3402" y="10083"/>
                      <a:pt x="7598" y="10083"/>
                    </a:cubicBezTo>
                    <a:cubicBezTo>
                      <a:pt x="11794" y="10083"/>
                      <a:pt x="15195" y="8120"/>
                      <a:pt x="15195" y="5698"/>
                    </a:cubicBezTo>
                    <a:cubicBezTo>
                      <a:pt x="15195" y="4386"/>
                      <a:pt x="15195" y="4386"/>
                      <a:pt x="15195" y="4386"/>
                    </a:cubicBezTo>
                    <a:cubicBezTo>
                      <a:pt x="15195" y="1964"/>
                      <a:pt x="11794" y="0"/>
                      <a:pt x="7598" y="0"/>
                    </a:cubicBezTo>
                    <a:close/>
                  </a:path>
                </a:pathLst>
              </a:custGeom>
              <a:noFill/>
              <a:ln w="9525">
                <a:gradFill flip="none" rotWithShape="1">
                  <a:gsLst>
                    <a:gs pos="50000">
                      <a:schemeClr val="bg1">
                        <a:lumMod val="65000"/>
                      </a:schemeClr>
                    </a:gs>
                    <a:gs pos="0">
                      <a:schemeClr val="bg1">
                        <a:lumMod val="50000"/>
                      </a:schemeClr>
                    </a:gs>
                    <a:gs pos="100000">
                      <a:schemeClr val="bg1">
                        <a:lumMod val="50000"/>
                      </a:schemeClr>
                    </a:gs>
                  </a:gsLst>
                  <a:lin ang="0" scaled="1"/>
                  <a:tileRect/>
                </a:gradFill>
                <a:round/>
                <a:headEnd/>
                <a:tailEnd/>
              </a:ln>
              <a:effectLst>
                <a:innerShdw blurRad="152400">
                  <a:prstClr val="black"/>
                </a:innerShdw>
                <a:reflection blurRad="127000" stA="41000" endPos="23000" dir="5400000" sy="-100000" algn="bl" rotWithShape="0"/>
              </a:effectLst>
            </p:spPr>
            <p:txBody>
              <a:bodyPr wrap="none" lIns="0" tIns="0" rIns="0" bIns="0" rtlCol="0" anchor="ctr"/>
              <a:lstStyle/>
              <a:p>
                <a:pPr algn="ctr" defTabSz="914132"/>
                <a:endParaRPr lang="en-US" cap="all" dirty="0">
                  <a:solidFill>
                    <a:srgbClr val="FFFFFF"/>
                  </a:solidFill>
                </a:endParaRPr>
              </a:p>
            </p:txBody>
          </p:sp>
        </p:grpSp>
        <p:pic>
          <p:nvPicPr>
            <p:cNvPr id="32" name="Picture 3" descr="C:\Users\Dan\Desktop\v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38193" y="3253048"/>
              <a:ext cx="1981202" cy="226952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4" name="Rectangle 43"/>
          <p:cNvSpPr/>
          <p:nvPr/>
        </p:nvSpPr>
        <p:spPr>
          <a:xfrm>
            <a:off x="6042398" y="135266"/>
            <a:ext cx="2878118" cy="3284483"/>
          </a:xfrm>
          <a:prstGeom prst="rect">
            <a:avLst/>
          </a:prstGeom>
          <a:gradFill flip="none" rotWithShape="1">
            <a:gsLst>
              <a:gs pos="0">
                <a:schemeClr val="bg1"/>
              </a:gs>
              <a:gs pos="100000">
                <a:schemeClr val="bg1">
                  <a:lumMod val="85000"/>
                </a:schemeClr>
              </a:gs>
              <a:gs pos="36000">
                <a:schemeClr val="bg1"/>
              </a:gs>
            </a:gsLst>
            <a:lin ang="54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45"/>
          <p:cNvGrpSpPr/>
          <p:nvPr/>
        </p:nvGrpSpPr>
        <p:grpSpPr bwMode="gray">
          <a:xfrm>
            <a:off x="6276633" y="1618193"/>
            <a:ext cx="2395726" cy="1589718"/>
            <a:chOff x="7277099" y="6556148"/>
            <a:chExt cx="1349869" cy="895726"/>
          </a:xfrm>
        </p:grpSpPr>
        <p:sp>
          <p:nvSpPr>
            <p:cNvPr id="48" name="Freeform 8"/>
            <p:cNvSpPr>
              <a:spLocks/>
            </p:cNvSpPr>
            <p:nvPr/>
          </p:nvSpPr>
          <p:spPr bwMode="gray">
            <a:xfrm>
              <a:off x="7277099" y="6556148"/>
              <a:ext cx="1349869" cy="895726"/>
            </a:xfrm>
            <a:custGeom>
              <a:avLst/>
              <a:gdLst>
                <a:gd name="T0" fmla="*/ 7598 w 15195"/>
                <a:gd name="T1" fmla="*/ 0 h 10083"/>
                <a:gd name="T2" fmla="*/ 0 w 15195"/>
                <a:gd name="T3" fmla="*/ 4386 h 10083"/>
                <a:gd name="T4" fmla="*/ 0 w 15195"/>
                <a:gd name="T5" fmla="*/ 5698 h 10083"/>
                <a:gd name="T6" fmla="*/ 7598 w 15195"/>
                <a:gd name="T7" fmla="*/ 10083 h 10083"/>
                <a:gd name="T8" fmla="*/ 15195 w 15195"/>
                <a:gd name="T9" fmla="*/ 5698 h 10083"/>
                <a:gd name="T10" fmla="*/ 15195 w 15195"/>
                <a:gd name="T11" fmla="*/ 4386 h 10083"/>
                <a:gd name="T12" fmla="*/ 7598 w 15195"/>
                <a:gd name="T13" fmla="*/ 0 h 10083"/>
              </a:gdLst>
              <a:ahLst/>
              <a:cxnLst>
                <a:cxn ang="0">
                  <a:pos x="T0" y="T1"/>
                </a:cxn>
                <a:cxn ang="0">
                  <a:pos x="T2" y="T3"/>
                </a:cxn>
                <a:cxn ang="0">
                  <a:pos x="T4" y="T5"/>
                </a:cxn>
                <a:cxn ang="0">
                  <a:pos x="T6" y="T7"/>
                </a:cxn>
                <a:cxn ang="0">
                  <a:pos x="T8" y="T9"/>
                </a:cxn>
                <a:cxn ang="0">
                  <a:pos x="T10" y="T11"/>
                </a:cxn>
                <a:cxn ang="0">
                  <a:pos x="T12" y="T13"/>
                </a:cxn>
              </a:cxnLst>
              <a:rect l="0" t="0" r="r" b="b"/>
              <a:pathLst>
                <a:path w="15195" h="10083">
                  <a:moveTo>
                    <a:pt x="7598" y="0"/>
                  </a:moveTo>
                  <a:cubicBezTo>
                    <a:pt x="3402" y="0"/>
                    <a:pt x="0" y="1964"/>
                    <a:pt x="0" y="4386"/>
                  </a:cubicBezTo>
                  <a:cubicBezTo>
                    <a:pt x="0" y="5698"/>
                    <a:pt x="0" y="5698"/>
                    <a:pt x="0" y="5698"/>
                  </a:cubicBezTo>
                  <a:cubicBezTo>
                    <a:pt x="0" y="8120"/>
                    <a:pt x="3402" y="10083"/>
                    <a:pt x="7598" y="10083"/>
                  </a:cubicBezTo>
                  <a:cubicBezTo>
                    <a:pt x="11794" y="10083"/>
                    <a:pt x="15195" y="8120"/>
                    <a:pt x="15195" y="5698"/>
                  </a:cubicBezTo>
                  <a:cubicBezTo>
                    <a:pt x="15195" y="4386"/>
                    <a:pt x="15195" y="4386"/>
                    <a:pt x="15195" y="4386"/>
                  </a:cubicBezTo>
                  <a:cubicBezTo>
                    <a:pt x="15195" y="1964"/>
                    <a:pt x="11794" y="0"/>
                    <a:pt x="7598" y="0"/>
                  </a:cubicBezTo>
                  <a:close/>
                </a:path>
              </a:pathLst>
            </a:custGeom>
            <a:gradFill flip="none" rotWithShape="1">
              <a:gsLst>
                <a:gs pos="0">
                  <a:schemeClr val="bg1">
                    <a:lumMod val="50000"/>
                  </a:schemeClr>
                </a:gs>
                <a:gs pos="15000">
                  <a:schemeClr val="bg1">
                    <a:lumMod val="65000"/>
                  </a:schemeClr>
                </a:gs>
                <a:gs pos="50000">
                  <a:schemeClr val="bg1">
                    <a:lumMod val="95000"/>
                  </a:schemeClr>
                </a:gs>
                <a:gs pos="100000">
                  <a:schemeClr val="bg1">
                    <a:lumMod val="50000"/>
                  </a:schemeClr>
                </a:gs>
                <a:gs pos="85000">
                  <a:schemeClr val="bg1">
                    <a:lumMod val="75000"/>
                  </a:schemeClr>
                </a:gs>
              </a:gsLst>
              <a:lin ang="0" scaled="1"/>
              <a:tileRect/>
            </a:gradFill>
            <a:ln w="47625">
              <a:noFill/>
              <a:round/>
              <a:headEnd/>
              <a:tailEnd/>
            </a:ln>
            <a:effectLst/>
          </p:spPr>
          <p:txBody>
            <a:bodyPr wrap="none" lIns="0" tIns="0" rIns="0" bIns="0" rtlCol="0" anchor="ctr"/>
            <a:lstStyle/>
            <a:p>
              <a:pPr algn="ctr" defTabSz="914132"/>
              <a:endParaRPr lang="en-US" cap="all" dirty="0">
                <a:solidFill>
                  <a:srgbClr val="FFFFFF"/>
                </a:solidFill>
              </a:endParaRPr>
            </a:p>
          </p:txBody>
        </p:sp>
        <p:sp>
          <p:nvSpPr>
            <p:cNvPr id="49" name="Oval 7"/>
            <p:cNvSpPr>
              <a:spLocks noChangeArrowheads="1"/>
            </p:cNvSpPr>
            <p:nvPr/>
          </p:nvSpPr>
          <p:spPr bwMode="gray">
            <a:xfrm>
              <a:off x="7277099" y="6556148"/>
              <a:ext cx="1349869" cy="779182"/>
            </a:xfrm>
            <a:prstGeom prst="ellipse">
              <a:avLst/>
            </a:prstGeom>
            <a:gradFill flip="none" rotWithShape="1">
              <a:gsLst>
                <a:gs pos="30000">
                  <a:schemeClr val="bg1">
                    <a:lumMod val="95000"/>
                  </a:schemeClr>
                </a:gs>
                <a:gs pos="100000">
                  <a:schemeClr val="bg1">
                    <a:lumMod val="75000"/>
                  </a:schemeClr>
                </a:gs>
              </a:gsLst>
              <a:lin ang="16200000" scaled="1"/>
              <a:tileRect/>
            </a:gradFill>
            <a:ln w="47625">
              <a:noFill/>
              <a:round/>
              <a:headEnd/>
              <a:tailEnd/>
            </a:ln>
            <a:effectLst>
              <a:innerShdw blurRad="152400">
                <a:schemeClr val="bg1"/>
              </a:innerShdw>
            </a:effectLst>
          </p:spPr>
          <p:txBody>
            <a:bodyPr wrap="none" lIns="0" tIns="0" rIns="0" bIns="0" rtlCol="0" anchor="ctr"/>
            <a:lstStyle/>
            <a:p>
              <a:pPr algn="ctr" defTabSz="914132"/>
              <a:endParaRPr lang="en-US" cap="all" dirty="0">
                <a:solidFill>
                  <a:srgbClr val="FFFFFF"/>
                </a:solidFill>
              </a:endParaRPr>
            </a:p>
          </p:txBody>
        </p:sp>
        <p:sp>
          <p:nvSpPr>
            <p:cNvPr id="50" name="Freeform 8"/>
            <p:cNvSpPr>
              <a:spLocks/>
            </p:cNvSpPr>
            <p:nvPr/>
          </p:nvSpPr>
          <p:spPr bwMode="gray">
            <a:xfrm>
              <a:off x="7277099" y="6556148"/>
              <a:ext cx="1349869" cy="895726"/>
            </a:xfrm>
            <a:custGeom>
              <a:avLst/>
              <a:gdLst>
                <a:gd name="T0" fmla="*/ 7598 w 15195"/>
                <a:gd name="T1" fmla="*/ 0 h 10083"/>
                <a:gd name="T2" fmla="*/ 0 w 15195"/>
                <a:gd name="T3" fmla="*/ 4386 h 10083"/>
                <a:gd name="T4" fmla="*/ 0 w 15195"/>
                <a:gd name="T5" fmla="*/ 5698 h 10083"/>
                <a:gd name="T6" fmla="*/ 7598 w 15195"/>
                <a:gd name="T7" fmla="*/ 10083 h 10083"/>
                <a:gd name="T8" fmla="*/ 15195 w 15195"/>
                <a:gd name="T9" fmla="*/ 5698 h 10083"/>
                <a:gd name="T10" fmla="*/ 15195 w 15195"/>
                <a:gd name="T11" fmla="*/ 4386 h 10083"/>
                <a:gd name="T12" fmla="*/ 7598 w 15195"/>
                <a:gd name="T13" fmla="*/ 0 h 10083"/>
              </a:gdLst>
              <a:ahLst/>
              <a:cxnLst>
                <a:cxn ang="0">
                  <a:pos x="T0" y="T1"/>
                </a:cxn>
                <a:cxn ang="0">
                  <a:pos x="T2" y="T3"/>
                </a:cxn>
                <a:cxn ang="0">
                  <a:pos x="T4" y="T5"/>
                </a:cxn>
                <a:cxn ang="0">
                  <a:pos x="T6" y="T7"/>
                </a:cxn>
                <a:cxn ang="0">
                  <a:pos x="T8" y="T9"/>
                </a:cxn>
                <a:cxn ang="0">
                  <a:pos x="T10" y="T11"/>
                </a:cxn>
                <a:cxn ang="0">
                  <a:pos x="T12" y="T13"/>
                </a:cxn>
              </a:cxnLst>
              <a:rect l="0" t="0" r="r" b="b"/>
              <a:pathLst>
                <a:path w="15195" h="10083">
                  <a:moveTo>
                    <a:pt x="7598" y="0"/>
                  </a:moveTo>
                  <a:cubicBezTo>
                    <a:pt x="3402" y="0"/>
                    <a:pt x="0" y="1964"/>
                    <a:pt x="0" y="4386"/>
                  </a:cubicBezTo>
                  <a:cubicBezTo>
                    <a:pt x="0" y="5698"/>
                    <a:pt x="0" y="5698"/>
                    <a:pt x="0" y="5698"/>
                  </a:cubicBezTo>
                  <a:cubicBezTo>
                    <a:pt x="0" y="8120"/>
                    <a:pt x="3402" y="10083"/>
                    <a:pt x="7598" y="10083"/>
                  </a:cubicBezTo>
                  <a:cubicBezTo>
                    <a:pt x="11794" y="10083"/>
                    <a:pt x="15195" y="8120"/>
                    <a:pt x="15195" y="5698"/>
                  </a:cubicBezTo>
                  <a:cubicBezTo>
                    <a:pt x="15195" y="4386"/>
                    <a:pt x="15195" y="4386"/>
                    <a:pt x="15195" y="4386"/>
                  </a:cubicBezTo>
                  <a:cubicBezTo>
                    <a:pt x="15195" y="1964"/>
                    <a:pt x="11794" y="0"/>
                    <a:pt x="7598" y="0"/>
                  </a:cubicBezTo>
                  <a:close/>
                </a:path>
              </a:pathLst>
            </a:custGeom>
            <a:noFill/>
            <a:ln w="9525">
              <a:gradFill flip="none" rotWithShape="1">
                <a:gsLst>
                  <a:gs pos="50000">
                    <a:schemeClr val="bg1">
                      <a:lumMod val="65000"/>
                    </a:schemeClr>
                  </a:gs>
                  <a:gs pos="0">
                    <a:schemeClr val="bg1">
                      <a:lumMod val="50000"/>
                    </a:schemeClr>
                  </a:gs>
                  <a:gs pos="100000">
                    <a:schemeClr val="bg1">
                      <a:lumMod val="50000"/>
                    </a:schemeClr>
                  </a:gs>
                </a:gsLst>
                <a:lin ang="0" scaled="1"/>
                <a:tileRect/>
              </a:gradFill>
              <a:round/>
              <a:headEnd/>
              <a:tailEnd/>
            </a:ln>
            <a:effectLst>
              <a:innerShdw blurRad="152400">
                <a:prstClr val="black"/>
              </a:innerShdw>
              <a:reflection blurRad="127000" stA="41000" endPos="23000" dir="5400000" sy="-100000" algn="bl" rotWithShape="0"/>
            </a:effectLst>
          </p:spPr>
          <p:txBody>
            <a:bodyPr wrap="none" lIns="0" tIns="0" rIns="0" bIns="0" rtlCol="0" anchor="ctr"/>
            <a:lstStyle/>
            <a:p>
              <a:pPr algn="ctr" defTabSz="914132"/>
              <a:endParaRPr lang="en-US" cap="all" dirty="0">
                <a:solidFill>
                  <a:srgbClr val="FFFFFF"/>
                </a:solidFill>
              </a:endParaRPr>
            </a:p>
          </p:txBody>
        </p:sp>
      </p:grpSp>
      <p:pic>
        <p:nvPicPr>
          <p:cNvPr id="70" name="Picture 2"/>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tretch>
            <a:fillRect/>
          </a:stretch>
        </p:blipFill>
        <p:spPr bwMode="auto">
          <a:xfrm>
            <a:off x="6553199" y="770859"/>
            <a:ext cx="1828801" cy="211211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4"/>
          <p:cNvSpPr>
            <a:spLocks noGrp="1"/>
          </p:cNvSpPr>
          <p:nvPr>
            <p:ph type="title"/>
          </p:nvPr>
        </p:nvSpPr>
        <p:spPr/>
        <p:txBody>
          <a:bodyPr/>
          <a:lstStyle/>
          <a:p>
            <a:r>
              <a:rPr lang="en-US" sz="2800" dirty="0" smtClean="0"/>
              <a:t>New Big And Fast Data Technologies</a:t>
            </a:r>
            <a:endParaRPr lang="en-US" sz="2800" dirty="0"/>
          </a:p>
        </p:txBody>
      </p:sp>
      <p:grpSp>
        <p:nvGrpSpPr>
          <p:cNvPr id="95" name="Group 94"/>
          <p:cNvGrpSpPr/>
          <p:nvPr/>
        </p:nvGrpSpPr>
        <p:grpSpPr>
          <a:xfrm>
            <a:off x="517770" y="1543538"/>
            <a:ext cx="2481384" cy="1633431"/>
            <a:chOff x="4425462" y="2921000"/>
            <a:chExt cx="2481384" cy="1633431"/>
          </a:xfrm>
        </p:grpSpPr>
        <p:pic>
          <p:nvPicPr>
            <p:cNvPr id="96" name="Picture 95"/>
            <p:cNvPicPr>
              <a:picLocks noChangeAspect="1"/>
            </p:cNvPicPr>
            <p:nvPr/>
          </p:nvPicPr>
          <p:blipFill>
            <a:blip r:embed="rId6" cstate="print">
              <a:duotone>
                <a:schemeClr val="bg2">
                  <a:shade val="45000"/>
                  <a:satMod val="135000"/>
                </a:schemeClr>
                <a:prstClr val="white"/>
              </a:duotone>
            </a:blip>
            <a:stretch>
              <a:fillRect/>
            </a:stretch>
          </p:blipFill>
          <p:spPr>
            <a:xfrm>
              <a:off x="4787672" y="3880804"/>
              <a:ext cx="615202" cy="363827"/>
            </a:xfrm>
            <a:prstGeom prst="rect">
              <a:avLst/>
            </a:prstGeom>
          </p:spPr>
        </p:pic>
        <p:pic>
          <p:nvPicPr>
            <p:cNvPr id="97" name="Picture 96"/>
            <p:cNvPicPr>
              <a:picLocks noChangeAspect="1"/>
            </p:cNvPicPr>
            <p:nvPr/>
          </p:nvPicPr>
          <p:blipFill>
            <a:blip r:embed="rId6" cstate="print">
              <a:duotone>
                <a:schemeClr val="bg2">
                  <a:shade val="45000"/>
                  <a:satMod val="135000"/>
                </a:schemeClr>
                <a:prstClr val="white"/>
              </a:duotone>
            </a:blip>
            <a:stretch>
              <a:fillRect/>
            </a:stretch>
          </p:blipFill>
          <p:spPr>
            <a:xfrm>
              <a:off x="5339597" y="3880804"/>
              <a:ext cx="615202" cy="363827"/>
            </a:xfrm>
            <a:prstGeom prst="rect">
              <a:avLst/>
            </a:prstGeom>
          </p:spPr>
        </p:pic>
        <p:pic>
          <p:nvPicPr>
            <p:cNvPr id="98" name="Picture 97"/>
            <p:cNvPicPr>
              <a:picLocks noChangeAspect="1"/>
            </p:cNvPicPr>
            <p:nvPr/>
          </p:nvPicPr>
          <p:blipFill>
            <a:blip r:embed="rId6" cstate="print">
              <a:duotone>
                <a:schemeClr val="bg2">
                  <a:shade val="45000"/>
                  <a:satMod val="135000"/>
                </a:schemeClr>
                <a:prstClr val="white"/>
              </a:duotone>
            </a:blip>
            <a:stretch>
              <a:fillRect/>
            </a:stretch>
          </p:blipFill>
          <p:spPr>
            <a:xfrm>
              <a:off x="5886471" y="3880804"/>
              <a:ext cx="615202" cy="363827"/>
            </a:xfrm>
            <a:prstGeom prst="rect">
              <a:avLst/>
            </a:prstGeom>
          </p:spPr>
        </p:pic>
        <p:pic>
          <p:nvPicPr>
            <p:cNvPr id="99" name="Picture 98"/>
            <p:cNvPicPr>
              <a:picLocks noChangeAspect="1"/>
            </p:cNvPicPr>
            <p:nvPr/>
          </p:nvPicPr>
          <p:blipFill>
            <a:blip r:embed="rId6" cstate="print">
              <a:duotone>
                <a:schemeClr val="bg2">
                  <a:shade val="45000"/>
                  <a:satMod val="135000"/>
                </a:schemeClr>
                <a:prstClr val="white"/>
              </a:duotone>
            </a:blip>
            <a:stretch>
              <a:fillRect/>
            </a:stretch>
          </p:blipFill>
          <p:spPr>
            <a:xfrm>
              <a:off x="5069272" y="4190604"/>
              <a:ext cx="615202" cy="363827"/>
            </a:xfrm>
            <a:prstGeom prst="rect">
              <a:avLst/>
            </a:prstGeom>
          </p:spPr>
        </p:pic>
        <p:pic>
          <p:nvPicPr>
            <p:cNvPr id="100" name="Picture 99"/>
            <p:cNvPicPr>
              <a:picLocks noChangeAspect="1"/>
            </p:cNvPicPr>
            <p:nvPr/>
          </p:nvPicPr>
          <p:blipFill>
            <a:blip r:embed="rId6" cstate="print">
              <a:duotone>
                <a:schemeClr val="bg2">
                  <a:shade val="45000"/>
                  <a:satMod val="135000"/>
                </a:schemeClr>
                <a:prstClr val="white"/>
              </a:duotone>
            </a:blip>
            <a:stretch>
              <a:fillRect/>
            </a:stretch>
          </p:blipFill>
          <p:spPr>
            <a:xfrm>
              <a:off x="4520232" y="4190604"/>
              <a:ext cx="615202" cy="363827"/>
            </a:xfrm>
            <a:prstGeom prst="rect">
              <a:avLst/>
            </a:prstGeom>
          </p:spPr>
        </p:pic>
        <p:pic>
          <p:nvPicPr>
            <p:cNvPr id="101" name="Picture 100"/>
            <p:cNvPicPr>
              <a:picLocks noChangeAspect="1"/>
            </p:cNvPicPr>
            <p:nvPr/>
          </p:nvPicPr>
          <p:blipFill>
            <a:blip r:embed="rId6" cstate="print">
              <a:duotone>
                <a:schemeClr val="bg2">
                  <a:shade val="45000"/>
                  <a:satMod val="135000"/>
                </a:schemeClr>
                <a:prstClr val="white"/>
              </a:duotone>
            </a:blip>
            <a:stretch>
              <a:fillRect/>
            </a:stretch>
          </p:blipFill>
          <p:spPr>
            <a:xfrm>
              <a:off x="5618311" y="4190604"/>
              <a:ext cx="615202" cy="363827"/>
            </a:xfrm>
            <a:prstGeom prst="rect">
              <a:avLst/>
            </a:prstGeom>
          </p:spPr>
        </p:pic>
        <p:pic>
          <p:nvPicPr>
            <p:cNvPr id="102" name="Picture 101"/>
            <p:cNvPicPr>
              <a:picLocks noChangeAspect="1"/>
            </p:cNvPicPr>
            <p:nvPr/>
          </p:nvPicPr>
          <p:blipFill>
            <a:blip r:embed="rId6" cstate="print">
              <a:duotone>
                <a:schemeClr val="bg2">
                  <a:shade val="45000"/>
                  <a:satMod val="135000"/>
                </a:schemeClr>
                <a:prstClr val="white"/>
              </a:duotone>
            </a:blip>
            <a:stretch>
              <a:fillRect/>
            </a:stretch>
          </p:blipFill>
          <p:spPr>
            <a:xfrm>
              <a:off x="6167351" y="4190604"/>
              <a:ext cx="615202" cy="363827"/>
            </a:xfrm>
            <a:prstGeom prst="rect">
              <a:avLst/>
            </a:prstGeom>
          </p:spPr>
        </p:pic>
        <p:cxnSp>
          <p:nvCxnSpPr>
            <p:cNvPr id="103" name="Straight Connector 102"/>
            <p:cNvCxnSpPr/>
            <p:nvPr/>
          </p:nvCxnSpPr>
          <p:spPr>
            <a:xfrm>
              <a:off x="4827211" y="3291493"/>
              <a:ext cx="0" cy="95237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100629" y="3291493"/>
              <a:ext cx="0" cy="63612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374047" y="3291493"/>
              <a:ext cx="0" cy="95237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647465" y="3291493"/>
              <a:ext cx="0" cy="63612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920883" y="3291493"/>
              <a:ext cx="0" cy="95237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194300" y="3291493"/>
              <a:ext cx="0" cy="63612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102" idx="0"/>
            </p:cNvCxnSpPr>
            <p:nvPr/>
          </p:nvCxnSpPr>
          <p:spPr>
            <a:xfrm>
              <a:off x="6467718" y="3291493"/>
              <a:ext cx="7234" cy="95000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0" name="Picture 109"/>
            <p:cNvPicPr>
              <a:picLocks noChangeAspect="1"/>
            </p:cNvPicPr>
            <p:nvPr/>
          </p:nvPicPr>
          <p:blipFill>
            <a:blip r:embed="rId7" cstate="print">
              <a:duotone>
                <a:schemeClr val="bg2">
                  <a:shade val="45000"/>
                  <a:satMod val="135000"/>
                </a:schemeClr>
                <a:prstClr val="white"/>
              </a:duotone>
              <a:alphaModFix amt="74000"/>
              <a:extLst>
                <a:ext uri="{BEBA8EAE-BF5A-486C-A8C5-ECC9F3942E4B}">
                  <a14:imgProps xmlns:a14="http://schemas.microsoft.com/office/drawing/2010/main" xmlns="">
                    <a14:imgLayer r:embed="rId8">
                      <a14:imgEffect>
                        <a14:backgroundRemoval t="1169" b="98998" l="9762" r="89862">
                          <a14:backgroundMark x1="51189" y1="95659" x2="51189" y2="95659"/>
                        </a14:backgroundRemoval>
                      </a14:imgEffect>
                    </a14:imgLayer>
                  </a14:imgProps>
                </a:ext>
              </a:extLst>
            </a:blip>
            <a:stretch>
              <a:fillRect/>
            </a:stretch>
          </p:blipFill>
          <p:spPr>
            <a:xfrm>
              <a:off x="6100524" y="2921000"/>
              <a:ext cx="708630" cy="408477"/>
            </a:xfrm>
            <a:prstGeom prst="rect">
              <a:avLst/>
            </a:prstGeom>
          </p:spPr>
        </p:pic>
        <p:pic>
          <p:nvPicPr>
            <p:cNvPr id="111" name="Picture 110"/>
            <p:cNvPicPr>
              <a:picLocks noChangeAspect="1"/>
            </p:cNvPicPr>
            <p:nvPr/>
          </p:nvPicPr>
          <p:blipFill>
            <a:blip r:embed="rId7" cstate="print">
              <a:duotone>
                <a:schemeClr val="bg2">
                  <a:shade val="45000"/>
                  <a:satMod val="135000"/>
                </a:schemeClr>
                <a:prstClr val="white"/>
              </a:duotone>
              <a:alphaModFix amt="74000"/>
              <a:extLst>
                <a:ext uri="{BEBA8EAE-BF5A-486C-A8C5-ECC9F3942E4B}">
                  <a14:imgProps xmlns:a14="http://schemas.microsoft.com/office/drawing/2010/main" xmlns="">
                    <a14:imgLayer r:embed="rId9">
                      <a14:imgEffect>
                        <a14:backgroundRemoval t="1169" b="98998" l="9762" r="89862">
                          <a14:backgroundMark x1="51189" y1="95659" x2="51189" y2="95659"/>
                        </a14:backgroundRemoval>
                      </a14:imgEffect>
                    </a14:imgLayer>
                  </a14:imgProps>
                </a:ext>
              </a:extLst>
            </a:blip>
            <a:stretch>
              <a:fillRect/>
            </a:stretch>
          </p:blipFill>
          <p:spPr>
            <a:xfrm>
              <a:off x="4458806" y="2921000"/>
              <a:ext cx="708630" cy="408477"/>
            </a:xfrm>
            <a:prstGeom prst="rect">
              <a:avLst/>
            </a:prstGeom>
          </p:spPr>
        </p:pic>
        <p:pic>
          <p:nvPicPr>
            <p:cNvPr id="112" name="Picture 111"/>
            <p:cNvPicPr>
              <a:picLocks noChangeAspect="1"/>
            </p:cNvPicPr>
            <p:nvPr/>
          </p:nvPicPr>
          <p:blipFill>
            <a:blip r:embed="rId7" cstate="print">
              <a:duotone>
                <a:schemeClr val="bg2">
                  <a:shade val="45000"/>
                  <a:satMod val="135000"/>
                </a:schemeClr>
                <a:prstClr val="white"/>
              </a:duotone>
              <a:alphaModFix amt="74000"/>
              <a:extLst>
                <a:ext uri="{BEBA8EAE-BF5A-486C-A8C5-ECC9F3942E4B}">
                  <a14:imgProps xmlns:a14="http://schemas.microsoft.com/office/drawing/2010/main" xmlns="">
                    <a14:imgLayer r:embed="rId9">
                      <a14:imgEffect>
                        <a14:backgroundRemoval t="1169" b="98998" l="9762" r="89862">
                          <a14:backgroundMark x1="51189" y1="95659" x2="51189" y2="95659"/>
                        </a14:backgroundRemoval>
                      </a14:imgEffect>
                    </a14:imgLayer>
                  </a14:imgProps>
                </a:ext>
              </a:extLst>
            </a:blip>
            <a:stretch>
              <a:fillRect/>
            </a:stretch>
          </p:blipFill>
          <p:spPr>
            <a:xfrm>
              <a:off x="4732426" y="2921000"/>
              <a:ext cx="708630" cy="408477"/>
            </a:xfrm>
            <a:prstGeom prst="rect">
              <a:avLst/>
            </a:prstGeom>
          </p:spPr>
        </p:pic>
        <p:pic>
          <p:nvPicPr>
            <p:cNvPr id="113" name="Picture 112"/>
            <p:cNvPicPr>
              <a:picLocks noChangeAspect="1"/>
            </p:cNvPicPr>
            <p:nvPr/>
          </p:nvPicPr>
          <p:blipFill>
            <a:blip r:embed="rId7" cstate="print">
              <a:duotone>
                <a:schemeClr val="bg2">
                  <a:shade val="45000"/>
                  <a:satMod val="135000"/>
                </a:schemeClr>
                <a:prstClr val="white"/>
              </a:duotone>
              <a:alphaModFix amt="74000"/>
              <a:extLst>
                <a:ext uri="{BEBA8EAE-BF5A-486C-A8C5-ECC9F3942E4B}">
                  <a14:imgProps xmlns:a14="http://schemas.microsoft.com/office/drawing/2010/main" xmlns="">
                    <a14:imgLayer r:embed="rId9">
                      <a14:imgEffect>
                        <a14:backgroundRemoval t="1169" b="98998" l="9762" r="89862">
                          <a14:backgroundMark x1="51189" y1="95659" x2="51189" y2="95659"/>
                        </a14:backgroundRemoval>
                      </a14:imgEffect>
                    </a14:imgLayer>
                  </a14:imgProps>
                </a:ext>
              </a:extLst>
            </a:blip>
            <a:stretch>
              <a:fillRect/>
            </a:stretch>
          </p:blipFill>
          <p:spPr>
            <a:xfrm>
              <a:off x="5006046" y="2921000"/>
              <a:ext cx="708630" cy="408477"/>
            </a:xfrm>
            <a:prstGeom prst="rect">
              <a:avLst/>
            </a:prstGeom>
          </p:spPr>
        </p:pic>
        <p:pic>
          <p:nvPicPr>
            <p:cNvPr id="114" name="Picture 113"/>
            <p:cNvPicPr>
              <a:picLocks noChangeAspect="1"/>
            </p:cNvPicPr>
            <p:nvPr/>
          </p:nvPicPr>
          <p:blipFill>
            <a:blip r:embed="rId7" cstate="print">
              <a:duotone>
                <a:schemeClr val="bg2">
                  <a:shade val="45000"/>
                  <a:satMod val="135000"/>
                </a:schemeClr>
                <a:prstClr val="white"/>
              </a:duotone>
              <a:alphaModFix amt="74000"/>
              <a:extLst>
                <a:ext uri="{BEBA8EAE-BF5A-486C-A8C5-ECC9F3942E4B}">
                  <a14:imgProps xmlns:a14="http://schemas.microsoft.com/office/drawing/2010/main" xmlns="">
                    <a14:imgLayer r:embed="rId9">
                      <a14:imgEffect>
                        <a14:backgroundRemoval t="1169" b="98998" l="9762" r="89862">
                          <a14:backgroundMark x1="51189" y1="95659" x2="51189" y2="95659"/>
                        </a14:backgroundRemoval>
                      </a14:imgEffect>
                    </a14:imgLayer>
                  </a14:imgProps>
                </a:ext>
              </a:extLst>
            </a:blip>
            <a:stretch>
              <a:fillRect/>
            </a:stretch>
          </p:blipFill>
          <p:spPr>
            <a:xfrm>
              <a:off x="5279666" y="2921000"/>
              <a:ext cx="708630" cy="408477"/>
            </a:xfrm>
            <a:prstGeom prst="rect">
              <a:avLst/>
            </a:prstGeom>
          </p:spPr>
        </p:pic>
        <p:pic>
          <p:nvPicPr>
            <p:cNvPr id="115" name="Picture 114"/>
            <p:cNvPicPr>
              <a:picLocks noChangeAspect="1"/>
            </p:cNvPicPr>
            <p:nvPr/>
          </p:nvPicPr>
          <p:blipFill>
            <a:blip r:embed="rId7" cstate="print">
              <a:duotone>
                <a:schemeClr val="bg2">
                  <a:shade val="45000"/>
                  <a:satMod val="135000"/>
                </a:schemeClr>
                <a:prstClr val="white"/>
              </a:duotone>
              <a:alphaModFix amt="74000"/>
              <a:extLst>
                <a:ext uri="{BEBA8EAE-BF5A-486C-A8C5-ECC9F3942E4B}">
                  <a14:imgProps xmlns:a14="http://schemas.microsoft.com/office/drawing/2010/main" xmlns="">
                    <a14:imgLayer r:embed="rId9">
                      <a14:imgEffect>
                        <a14:backgroundRemoval t="1169" b="98998" l="9762" r="89862">
                          <a14:backgroundMark x1="51189" y1="95659" x2="51189" y2="95659"/>
                        </a14:backgroundRemoval>
                      </a14:imgEffect>
                    </a14:imgLayer>
                  </a14:imgProps>
                </a:ext>
              </a:extLst>
            </a:blip>
            <a:stretch>
              <a:fillRect/>
            </a:stretch>
          </p:blipFill>
          <p:spPr>
            <a:xfrm>
              <a:off x="5553286" y="2921000"/>
              <a:ext cx="708630" cy="408477"/>
            </a:xfrm>
            <a:prstGeom prst="rect">
              <a:avLst/>
            </a:prstGeom>
          </p:spPr>
        </p:pic>
        <p:pic>
          <p:nvPicPr>
            <p:cNvPr id="116" name="Picture 115"/>
            <p:cNvPicPr>
              <a:picLocks noChangeAspect="1"/>
            </p:cNvPicPr>
            <p:nvPr/>
          </p:nvPicPr>
          <p:blipFill>
            <a:blip r:embed="rId7" cstate="print">
              <a:duotone>
                <a:schemeClr val="bg2">
                  <a:shade val="45000"/>
                  <a:satMod val="135000"/>
                </a:schemeClr>
                <a:prstClr val="white"/>
              </a:duotone>
              <a:alphaModFix amt="74000"/>
              <a:extLst>
                <a:ext uri="{BEBA8EAE-BF5A-486C-A8C5-ECC9F3942E4B}">
                  <a14:imgProps xmlns:a14="http://schemas.microsoft.com/office/drawing/2010/main" xmlns="">
                    <a14:imgLayer r:embed="rId9">
                      <a14:imgEffect>
                        <a14:backgroundRemoval t="1169" b="98998" l="9762" r="89862">
                          <a14:backgroundMark x1="51189" y1="95659" x2="51189" y2="95659"/>
                        </a14:backgroundRemoval>
                      </a14:imgEffect>
                    </a14:imgLayer>
                  </a14:imgProps>
                </a:ext>
              </a:extLst>
            </a:blip>
            <a:stretch>
              <a:fillRect/>
            </a:stretch>
          </p:blipFill>
          <p:spPr>
            <a:xfrm>
              <a:off x="5826906" y="2921000"/>
              <a:ext cx="708630" cy="408477"/>
            </a:xfrm>
            <a:prstGeom prst="rect">
              <a:avLst/>
            </a:prstGeom>
          </p:spPr>
        </p:pic>
        <p:sp>
          <p:nvSpPr>
            <p:cNvPr id="117" name="Rectangle 116"/>
            <p:cNvSpPr/>
            <p:nvPr/>
          </p:nvSpPr>
          <p:spPr>
            <a:xfrm>
              <a:off x="4425462" y="3409319"/>
              <a:ext cx="2481384" cy="253916"/>
            </a:xfrm>
            <a:prstGeom prst="rect">
              <a:avLst/>
            </a:prstGeom>
            <a:solidFill>
              <a:srgbClr val="FFFFFF"/>
            </a:solidFill>
          </p:spPr>
          <p:txBody>
            <a:bodyPr wrap="square">
              <a:spAutoFit/>
            </a:bodyPr>
            <a:lstStyle/>
            <a:p>
              <a:pPr algn="ctr"/>
              <a:r>
                <a:rPr lang="en-US" sz="1050" dirty="0" smtClean="0">
                  <a:solidFill>
                    <a:srgbClr val="3892D0"/>
                  </a:solidFill>
                  <a:effectLst>
                    <a:glow rad="101600">
                      <a:srgbClr val="FFFFFF">
                        <a:alpha val="75000"/>
                      </a:srgbClr>
                    </a:glow>
                  </a:effectLst>
                </a:rPr>
                <a:t>MASSIVELY PARALLEL DATABASE</a:t>
              </a:r>
            </a:p>
          </p:txBody>
        </p:sp>
      </p:grpSp>
    </p:spTree>
    <p:extLst>
      <p:ext uri="{BB962C8B-B14F-4D97-AF65-F5344CB8AC3E}">
        <p14:creationId xmlns:p14="http://schemas.microsoft.com/office/powerpoint/2010/main" xmlns="" val="375593683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1" y="325438"/>
            <a:ext cx="8686800" cy="460375"/>
          </a:xfrm>
        </p:spPr>
        <p:txBody>
          <a:bodyPr/>
          <a:lstStyle/>
          <a:p>
            <a:r>
              <a:rPr lang="en-US" sz="2800" dirty="0" smtClean="0"/>
              <a:t>Health Sciences Industry Transformation</a:t>
            </a:r>
            <a:endParaRPr lang="en-US" sz="2800" dirty="0"/>
          </a:p>
        </p:txBody>
      </p:sp>
      <p:grpSp>
        <p:nvGrpSpPr>
          <p:cNvPr id="2" name="Group 1"/>
          <p:cNvGrpSpPr/>
          <p:nvPr/>
        </p:nvGrpSpPr>
        <p:grpSpPr>
          <a:xfrm>
            <a:off x="228600" y="971553"/>
            <a:ext cx="2767337" cy="3371060"/>
            <a:chOff x="306907" y="971553"/>
            <a:chExt cx="2767337" cy="3371060"/>
          </a:xfrm>
        </p:grpSpPr>
        <p:sp>
          <p:nvSpPr>
            <p:cNvPr id="102" name="Rounded Rectangle 101"/>
            <p:cNvSpPr/>
            <p:nvPr/>
          </p:nvSpPr>
          <p:spPr bwMode="gray">
            <a:xfrm rot="5400000" flipV="1">
              <a:off x="343396" y="994872"/>
              <a:ext cx="2754168" cy="2707529"/>
            </a:xfrm>
            <a:prstGeom prst="roundRect">
              <a:avLst>
                <a:gd name="adj" fmla="val 3497"/>
              </a:avLst>
            </a:prstGeom>
            <a:gradFill flip="none" rotWithShape="1">
              <a:gsLst>
                <a:gs pos="0">
                  <a:schemeClr val="tx2">
                    <a:lumMod val="20000"/>
                    <a:lumOff val="80000"/>
                  </a:schemeClr>
                </a:gs>
                <a:gs pos="100000">
                  <a:schemeClr val="bg1"/>
                </a:gs>
              </a:gsLst>
              <a:lin ang="0" scaled="0"/>
              <a:tileRect/>
            </a:gradFill>
            <a:ln w="12700">
              <a:gradFill flip="none" rotWithShape="1">
                <a:gsLst>
                  <a:gs pos="0">
                    <a:schemeClr val="tx2">
                      <a:lumMod val="40000"/>
                      <a:lumOff val="60000"/>
                    </a:schemeClr>
                  </a:gs>
                  <a:gs pos="100000">
                    <a:srgbClr val="FFFFFF">
                      <a:alpha val="0"/>
                    </a:srgbClr>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endParaRPr lang="en-US" sz="1050" dirty="0">
                <a:solidFill>
                  <a:schemeClr val="bg2"/>
                </a:solidFill>
              </a:endParaRPr>
            </a:p>
          </p:txBody>
        </p:sp>
        <p:sp>
          <p:nvSpPr>
            <p:cNvPr id="170" name="Rectangle 3"/>
            <p:cNvSpPr>
              <a:spLocks noChangeArrowheads="1"/>
            </p:cNvSpPr>
            <p:nvPr/>
          </p:nvSpPr>
          <p:spPr bwMode="gray">
            <a:xfrm>
              <a:off x="366713" y="3741109"/>
              <a:ext cx="2706624" cy="533890"/>
            </a:xfrm>
            <a:prstGeom prst="rect">
              <a:avLst/>
            </a:prstGeom>
            <a:gradFill flip="none" rotWithShape="1">
              <a:gsLst>
                <a:gs pos="0">
                  <a:schemeClr val="tx2">
                    <a:lumMod val="20000"/>
                    <a:lumOff val="80000"/>
                  </a:schemeClr>
                </a:gs>
                <a:gs pos="100000">
                  <a:schemeClr val="bg1"/>
                </a:gs>
                <a:gs pos="62000">
                  <a:schemeClr val="tx2">
                    <a:lumMod val="20000"/>
                    <a:lumOff val="80000"/>
                  </a:schemeClr>
                </a:gs>
              </a:gsLst>
              <a:lin ang="5400000" scaled="0"/>
              <a:tileRect/>
            </a:gradFill>
            <a:ln>
              <a:solidFill>
                <a:schemeClr val="tx2">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4D4D4D"/>
                  </a:solidFill>
                </a:rPr>
                <a:t>   </a:t>
              </a:r>
              <a:r>
                <a:rPr lang="en-US" dirty="0" smtClean="0">
                  <a:solidFill>
                    <a:srgbClr val="4D4D4D"/>
                  </a:solidFill>
                </a:rPr>
                <a:t>Detecting Fraud In Real-time</a:t>
              </a:r>
              <a:endParaRPr lang="en-US" sz="2000" dirty="0">
                <a:solidFill>
                  <a:srgbClr val="4D4D4D"/>
                </a:solidFill>
              </a:endParaRPr>
            </a:p>
          </p:txBody>
        </p:sp>
        <p:sp>
          <p:nvSpPr>
            <p:cNvPr id="172" name="TextBox 171"/>
            <p:cNvSpPr txBox="1"/>
            <p:nvPr/>
          </p:nvSpPr>
          <p:spPr>
            <a:xfrm>
              <a:off x="306907" y="3634727"/>
              <a:ext cx="549349" cy="707886"/>
            </a:xfrm>
            <a:prstGeom prst="rect">
              <a:avLst/>
            </a:prstGeom>
            <a:noFill/>
          </p:spPr>
          <p:txBody>
            <a:bodyPr wrap="none" rtlCol="0">
              <a:spAutoFit/>
            </a:bodyPr>
            <a:lstStyle/>
            <a:p>
              <a:pPr algn="ctr"/>
              <a:r>
                <a:rPr lang="en-US" sz="4000" b="1" dirty="0" smtClean="0">
                  <a:solidFill>
                    <a:schemeClr val="tx2"/>
                  </a:solidFill>
                </a:rPr>
                <a:t>1 </a:t>
              </a:r>
            </a:p>
          </p:txBody>
        </p:sp>
        <p:pic>
          <p:nvPicPr>
            <p:cNvPr id="3" name="Picture 2" descr="Insurance_Plan.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376" y="1299530"/>
              <a:ext cx="2171700" cy="2171700"/>
            </a:xfrm>
            <a:prstGeom prst="rect">
              <a:avLst/>
            </a:prstGeom>
          </p:spPr>
        </p:pic>
      </p:grpSp>
      <p:grpSp>
        <p:nvGrpSpPr>
          <p:cNvPr id="5" name="Group 4"/>
          <p:cNvGrpSpPr/>
          <p:nvPr/>
        </p:nvGrpSpPr>
        <p:grpSpPr>
          <a:xfrm>
            <a:off x="3187805" y="971553"/>
            <a:ext cx="2766762" cy="3366960"/>
            <a:chOff x="3187805" y="971553"/>
            <a:chExt cx="2766762" cy="3366960"/>
          </a:xfrm>
        </p:grpSpPr>
        <p:sp>
          <p:nvSpPr>
            <p:cNvPr id="259" name="Rounded Rectangle 258"/>
            <p:cNvSpPr/>
            <p:nvPr/>
          </p:nvSpPr>
          <p:spPr bwMode="gray">
            <a:xfrm rot="5400000" flipV="1">
              <a:off x="3223718" y="994873"/>
              <a:ext cx="2754170" cy="2707529"/>
            </a:xfrm>
            <a:prstGeom prst="roundRect">
              <a:avLst>
                <a:gd name="adj" fmla="val 3497"/>
              </a:avLst>
            </a:prstGeom>
            <a:gradFill flip="none" rotWithShape="1">
              <a:gsLst>
                <a:gs pos="0">
                  <a:schemeClr val="tx2">
                    <a:lumMod val="20000"/>
                    <a:lumOff val="80000"/>
                  </a:schemeClr>
                </a:gs>
                <a:gs pos="100000">
                  <a:schemeClr val="bg1"/>
                </a:gs>
              </a:gsLst>
              <a:lin ang="0" scaled="0"/>
              <a:tileRect/>
            </a:gradFill>
            <a:ln w="12700">
              <a:gradFill flip="none" rotWithShape="1">
                <a:gsLst>
                  <a:gs pos="0">
                    <a:schemeClr val="tx2">
                      <a:lumMod val="40000"/>
                      <a:lumOff val="60000"/>
                    </a:schemeClr>
                  </a:gs>
                  <a:gs pos="100000">
                    <a:srgbClr val="FFFFFF">
                      <a:alpha val="0"/>
                    </a:srgbClr>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endParaRPr lang="en-US" sz="1050" dirty="0">
                <a:solidFill>
                  <a:schemeClr val="bg2"/>
                </a:solidFill>
              </a:endParaRPr>
            </a:p>
          </p:txBody>
        </p:sp>
        <p:sp>
          <p:nvSpPr>
            <p:cNvPr id="171" name="Rectangle 3"/>
            <p:cNvSpPr>
              <a:spLocks noChangeArrowheads="1"/>
            </p:cNvSpPr>
            <p:nvPr/>
          </p:nvSpPr>
          <p:spPr bwMode="gray">
            <a:xfrm>
              <a:off x="3247490" y="3741109"/>
              <a:ext cx="2706624" cy="533890"/>
            </a:xfrm>
            <a:prstGeom prst="rect">
              <a:avLst/>
            </a:prstGeom>
            <a:gradFill flip="none" rotWithShape="1">
              <a:gsLst>
                <a:gs pos="0">
                  <a:schemeClr val="tx2">
                    <a:lumMod val="20000"/>
                    <a:lumOff val="80000"/>
                  </a:schemeClr>
                </a:gs>
                <a:gs pos="100000">
                  <a:schemeClr val="bg1"/>
                </a:gs>
                <a:gs pos="62000">
                  <a:schemeClr val="tx2">
                    <a:lumMod val="20000"/>
                    <a:lumOff val="80000"/>
                  </a:schemeClr>
                </a:gs>
              </a:gsLst>
              <a:lin ang="5400000" scaled="0"/>
              <a:tileRect/>
            </a:gradFill>
            <a:ln>
              <a:solidFill>
                <a:schemeClr val="tx2">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rgbClr val="4D4D4D"/>
                  </a:solidFill>
                </a:rPr>
                <a:t>Reducing</a:t>
              </a:r>
              <a:br>
                <a:rPr lang="en-US" dirty="0" smtClean="0">
                  <a:solidFill>
                    <a:srgbClr val="4D4D4D"/>
                  </a:solidFill>
                </a:rPr>
              </a:br>
              <a:r>
                <a:rPr lang="en-US" dirty="0" smtClean="0">
                  <a:solidFill>
                    <a:srgbClr val="4D4D4D"/>
                  </a:solidFill>
                </a:rPr>
                <a:t>Readmissions</a:t>
              </a:r>
              <a:endParaRPr lang="en-US" sz="2000" dirty="0">
                <a:solidFill>
                  <a:srgbClr val="4D4D4D"/>
                </a:solidFill>
              </a:endParaRPr>
            </a:p>
          </p:txBody>
        </p:sp>
        <p:sp>
          <p:nvSpPr>
            <p:cNvPr id="173" name="TextBox 172"/>
            <p:cNvSpPr txBox="1"/>
            <p:nvPr/>
          </p:nvSpPr>
          <p:spPr>
            <a:xfrm>
              <a:off x="3187805" y="3630627"/>
              <a:ext cx="549349" cy="707886"/>
            </a:xfrm>
            <a:prstGeom prst="rect">
              <a:avLst/>
            </a:prstGeom>
            <a:noFill/>
          </p:spPr>
          <p:txBody>
            <a:bodyPr wrap="none" rtlCol="0">
              <a:spAutoFit/>
            </a:bodyPr>
            <a:lstStyle/>
            <a:p>
              <a:pPr algn="ctr"/>
              <a:r>
                <a:rPr lang="en-US" sz="4000" b="1" dirty="0" smtClean="0">
                  <a:solidFill>
                    <a:schemeClr val="tx2"/>
                  </a:solidFill>
                </a:rPr>
                <a:t>2</a:t>
              </a:r>
            </a:p>
          </p:txBody>
        </p:sp>
        <p:grpSp>
          <p:nvGrpSpPr>
            <p:cNvPr id="59" name="Group 58"/>
            <p:cNvGrpSpPr/>
            <p:nvPr/>
          </p:nvGrpSpPr>
          <p:grpSpPr>
            <a:xfrm>
              <a:off x="3388606" y="1120753"/>
              <a:ext cx="2443625" cy="2287503"/>
              <a:chOff x="916991" y="1305658"/>
              <a:chExt cx="3320901" cy="2574229"/>
            </a:xfrm>
          </p:grpSpPr>
          <p:pic>
            <p:nvPicPr>
              <p:cNvPr id="6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6991" y="1305658"/>
                <a:ext cx="3320901" cy="2574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1" name="Rounded Rectangle 60"/>
              <p:cNvSpPr/>
              <p:nvPr/>
            </p:nvSpPr>
            <p:spPr>
              <a:xfrm>
                <a:off x="2466925" y="1534259"/>
                <a:ext cx="645689" cy="2209800"/>
              </a:xfrm>
              <a:prstGeom prst="roundRect">
                <a:avLst/>
              </a:prstGeom>
              <a:solidFill>
                <a:srgbClr val="3993D0">
                  <a:alpha val="1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p:cNvGrpSpPr/>
          <p:nvPr/>
        </p:nvGrpSpPr>
        <p:grpSpPr>
          <a:xfrm>
            <a:off x="6177008" y="971550"/>
            <a:ext cx="2738392" cy="3357809"/>
            <a:chOff x="6096526" y="971550"/>
            <a:chExt cx="2738392" cy="3357809"/>
          </a:xfrm>
        </p:grpSpPr>
        <p:sp>
          <p:nvSpPr>
            <p:cNvPr id="53" name="Rounded Rectangle 52"/>
            <p:cNvSpPr/>
            <p:nvPr/>
          </p:nvSpPr>
          <p:spPr bwMode="gray">
            <a:xfrm rot="5400000" flipV="1">
              <a:off x="6104069" y="994871"/>
              <a:ext cx="2754169" cy="2707528"/>
            </a:xfrm>
            <a:prstGeom prst="roundRect">
              <a:avLst>
                <a:gd name="adj" fmla="val 3497"/>
              </a:avLst>
            </a:prstGeom>
            <a:gradFill flip="none" rotWithShape="1">
              <a:gsLst>
                <a:gs pos="0">
                  <a:schemeClr val="tx2">
                    <a:lumMod val="20000"/>
                    <a:lumOff val="80000"/>
                  </a:schemeClr>
                </a:gs>
                <a:gs pos="100000">
                  <a:schemeClr val="bg1"/>
                </a:gs>
              </a:gsLst>
              <a:lin ang="0" scaled="0"/>
              <a:tileRect/>
            </a:gradFill>
            <a:ln w="12700">
              <a:gradFill flip="none" rotWithShape="1">
                <a:gsLst>
                  <a:gs pos="0">
                    <a:schemeClr val="tx2">
                      <a:lumMod val="40000"/>
                      <a:lumOff val="60000"/>
                    </a:schemeClr>
                  </a:gs>
                  <a:gs pos="100000">
                    <a:srgbClr val="FFFFFF">
                      <a:alpha val="0"/>
                    </a:srgbClr>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endParaRPr lang="en-US" sz="1050" dirty="0">
                <a:solidFill>
                  <a:schemeClr val="bg2"/>
                </a:solidFill>
              </a:endParaRPr>
            </a:p>
          </p:txBody>
        </p:sp>
        <p:sp>
          <p:nvSpPr>
            <p:cNvPr id="54" name="Rectangle 3"/>
            <p:cNvSpPr>
              <a:spLocks noChangeArrowheads="1"/>
            </p:cNvSpPr>
            <p:nvPr/>
          </p:nvSpPr>
          <p:spPr bwMode="gray">
            <a:xfrm>
              <a:off x="6128294" y="3741109"/>
              <a:ext cx="2706624" cy="533890"/>
            </a:xfrm>
            <a:prstGeom prst="rect">
              <a:avLst/>
            </a:prstGeom>
            <a:gradFill flip="none" rotWithShape="1">
              <a:gsLst>
                <a:gs pos="0">
                  <a:schemeClr val="tx2">
                    <a:lumMod val="20000"/>
                    <a:lumOff val="80000"/>
                  </a:schemeClr>
                </a:gs>
                <a:gs pos="100000">
                  <a:schemeClr val="bg1"/>
                </a:gs>
                <a:gs pos="62000">
                  <a:schemeClr val="tx2">
                    <a:lumMod val="20000"/>
                    <a:lumOff val="80000"/>
                  </a:schemeClr>
                </a:gs>
              </a:gsLst>
              <a:lin ang="5400000" scaled="0"/>
              <a:tileRect/>
            </a:gradFill>
            <a:ln>
              <a:solidFill>
                <a:schemeClr val="tx2">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4D4D4D"/>
                  </a:solidFill>
                </a:rPr>
                <a:t>   </a:t>
              </a:r>
              <a:r>
                <a:rPr lang="en-US" dirty="0" smtClean="0">
                  <a:solidFill>
                    <a:srgbClr val="4D4D4D"/>
                  </a:solidFill>
                </a:rPr>
                <a:t>Improving </a:t>
              </a:r>
              <a:br>
                <a:rPr lang="en-US" dirty="0" smtClean="0">
                  <a:solidFill>
                    <a:srgbClr val="4D4D4D"/>
                  </a:solidFill>
                </a:rPr>
              </a:br>
              <a:r>
                <a:rPr lang="en-US" dirty="0" smtClean="0">
                  <a:solidFill>
                    <a:srgbClr val="4D4D4D"/>
                  </a:solidFill>
                </a:rPr>
                <a:t>Patient Care</a:t>
              </a:r>
              <a:endParaRPr lang="en-US" sz="1400" dirty="0">
                <a:solidFill>
                  <a:srgbClr val="4D4D4D"/>
                </a:solidFill>
              </a:endParaRPr>
            </a:p>
          </p:txBody>
        </p:sp>
        <p:sp>
          <p:nvSpPr>
            <p:cNvPr id="55" name="TextBox 54"/>
            <p:cNvSpPr txBox="1"/>
            <p:nvPr/>
          </p:nvSpPr>
          <p:spPr>
            <a:xfrm>
              <a:off x="6096526" y="3621473"/>
              <a:ext cx="549349" cy="707886"/>
            </a:xfrm>
            <a:prstGeom prst="rect">
              <a:avLst/>
            </a:prstGeom>
            <a:noFill/>
          </p:spPr>
          <p:txBody>
            <a:bodyPr wrap="none" rtlCol="0">
              <a:spAutoFit/>
            </a:bodyPr>
            <a:lstStyle/>
            <a:p>
              <a:pPr algn="ctr"/>
              <a:r>
                <a:rPr lang="en-US" sz="4000" b="1" dirty="0" smtClean="0">
                  <a:solidFill>
                    <a:schemeClr val="tx2"/>
                  </a:solidFill>
                </a:rPr>
                <a:t>3</a:t>
              </a:r>
            </a:p>
          </p:txBody>
        </p:sp>
        <p:grpSp>
          <p:nvGrpSpPr>
            <p:cNvPr id="62" name="Group 61"/>
            <p:cNvGrpSpPr/>
            <p:nvPr/>
          </p:nvGrpSpPr>
          <p:grpSpPr>
            <a:xfrm>
              <a:off x="6379307" y="1247753"/>
              <a:ext cx="2246923" cy="2178539"/>
              <a:chOff x="4553093" y="2573482"/>
              <a:chExt cx="613834" cy="613834"/>
            </a:xfrm>
          </p:grpSpPr>
          <p:sp>
            <p:nvSpPr>
              <p:cNvPr id="63" name="Oval 62"/>
              <p:cNvSpPr/>
              <p:nvPr/>
            </p:nvSpPr>
            <p:spPr bwMode="gray">
              <a:xfrm>
                <a:off x="4553093" y="2573482"/>
                <a:ext cx="613834" cy="613834"/>
              </a:xfrm>
              <a:prstGeom prst="ellipse">
                <a:avLst/>
              </a:prstGeo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xmlns=""/>
                  </a:ext>
                </a:extLst>
              </a:blip>
              <a:stretch>
                <a:fillRect/>
              </a:stretch>
            </p:blipFill>
            <p:spPr>
              <a:xfrm>
                <a:off x="4639679" y="2646782"/>
                <a:ext cx="416680" cy="416680"/>
              </a:xfrm>
              <a:prstGeom prst="rect">
                <a:avLst/>
              </a:prstGeom>
            </p:spPr>
          </p:pic>
        </p:grpSp>
      </p:grpSp>
    </p:spTree>
    <p:extLst>
      <p:ext uri="{BB962C8B-B14F-4D97-AF65-F5344CB8AC3E}">
        <p14:creationId xmlns:p14="http://schemas.microsoft.com/office/powerpoint/2010/main" xmlns="" val="125948641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icture 13.png"/>
          <p:cNvPicPr>
            <a:picLocks noChangeAspect="1"/>
          </p:cNvPicPr>
          <p:nvPr/>
        </p:nvPicPr>
        <p:blipFill>
          <a:blip r:embed="rId3" cstate="print">
            <a:clrChange>
              <a:clrFrom>
                <a:srgbClr val="FFFFFF"/>
              </a:clrFrom>
              <a:clrTo>
                <a:srgbClr val="FFFFFF">
                  <a:alpha val="0"/>
                </a:srgbClr>
              </a:clrTo>
            </a:clrChange>
          </a:blip>
          <a:srcRect l="4781" r="5384"/>
          <a:stretch>
            <a:fillRect/>
          </a:stretch>
        </p:blipFill>
        <p:spPr>
          <a:xfrm>
            <a:off x="-24020" y="548999"/>
            <a:ext cx="6302642" cy="4156351"/>
          </a:xfrm>
          <a:prstGeom prst="rect">
            <a:avLst/>
          </a:prstGeom>
          <a:noFill/>
          <a:ln>
            <a:noFill/>
          </a:ln>
        </p:spPr>
      </p:pic>
      <p:grpSp>
        <p:nvGrpSpPr>
          <p:cNvPr id="2" name="Group 1"/>
          <p:cNvGrpSpPr/>
          <p:nvPr/>
        </p:nvGrpSpPr>
        <p:grpSpPr>
          <a:xfrm>
            <a:off x="3143010" y="1799118"/>
            <a:ext cx="773703" cy="980553"/>
            <a:chOff x="3306526" y="1650999"/>
            <a:chExt cx="773703" cy="980553"/>
          </a:xfrm>
        </p:grpSpPr>
        <p:pic>
          <p:nvPicPr>
            <p:cNvPr id="10" name="Picture 9"/>
            <p:cNvPicPr>
              <a:picLocks noChangeAspect="1"/>
            </p:cNvPicPr>
            <p:nvPr/>
          </p:nvPicPr>
          <p:blipFill>
            <a:blip r:embed="rId4" cstate="print">
              <a:clrChange>
                <a:clrFrom>
                  <a:srgbClr val="FFFFFF"/>
                </a:clrFrom>
                <a:clrTo>
                  <a:srgbClr val="FFFFFF">
                    <a:alpha val="0"/>
                  </a:srgbClr>
                </a:clrTo>
              </a:clrChange>
            </a:blip>
            <a:stretch>
              <a:fillRect/>
            </a:stretch>
          </p:blipFill>
          <p:spPr>
            <a:xfrm>
              <a:off x="3306526" y="1650999"/>
              <a:ext cx="678790" cy="430551"/>
            </a:xfrm>
            <a:prstGeom prst="rect">
              <a:avLst/>
            </a:prstGeom>
          </p:spPr>
        </p:pic>
        <p:pic>
          <p:nvPicPr>
            <p:cNvPr id="12" name="Picture 11"/>
            <p:cNvPicPr>
              <a:picLocks noChangeAspect="1"/>
            </p:cNvPicPr>
            <p:nvPr/>
          </p:nvPicPr>
          <p:blipFill>
            <a:blip r:embed="rId5" cstate="print">
              <a:clrChange>
                <a:clrFrom>
                  <a:srgbClr val="FFFFFF"/>
                </a:clrFrom>
                <a:clrTo>
                  <a:srgbClr val="FFFFFF">
                    <a:alpha val="0"/>
                  </a:srgbClr>
                </a:clrTo>
              </a:clrChange>
            </a:blip>
            <a:stretch>
              <a:fillRect/>
            </a:stretch>
          </p:blipFill>
          <p:spPr>
            <a:xfrm>
              <a:off x="3407233" y="2017359"/>
              <a:ext cx="672996" cy="614193"/>
            </a:xfrm>
            <a:prstGeom prst="rect">
              <a:avLst/>
            </a:prstGeom>
          </p:spPr>
        </p:pic>
      </p:grpSp>
      <p:sp>
        <p:nvSpPr>
          <p:cNvPr id="8" name="TextBox 7"/>
          <p:cNvSpPr txBox="1"/>
          <p:nvPr/>
        </p:nvSpPr>
        <p:spPr>
          <a:xfrm>
            <a:off x="6400800" y="1670456"/>
            <a:ext cx="2550698" cy="1388072"/>
          </a:xfrm>
          <a:prstGeom prst="rect">
            <a:avLst/>
          </a:prstGeom>
          <a:noFill/>
        </p:spPr>
        <p:txBody>
          <a:bodyPr wrap="none" rtlCol="0">
            <a:spAutoFit/>
          </a:bodyPr>
          <a:lstStyle/>
          <a:p>
            <a:pPr algn="ctr"/>
            <a:r>
              <a:rPr lang="en-US" sz="2000" dirty="0" smtClean="0">
                <a:solidFill>
                  <a:schemeClr val="bg2"/>
                </a:solidFill>
              </a:rPr>
              <a:t>THE SPREAD OF</a:t>
            </a:r>
          </a:p>
          <a:p>
            <a:pPr algn="ctr"/>
            <a:r>
              <a:rPr lang="en-US" sz="3600" dirty="0" smtClean="0">
                <a:solidFill>
                  <a:schemeClr val="bg2"/>
                </a:solidFill>
              </a:rPr>
              <a:t>DIABETES</a:t>
            </a:r>
            <a:r>
              <a:rPr lang="en-US" sz="2000" dirty="0" smtClean="0">
                <a:solidFill>
                  <a:schemeClr val="bg2"/>
                </a:solidFill>
              </a:rPr>
              <a:t/>
            </a:r>
            <a:br>
              <a:rPr lang="en-US" sz="2000" dirty="0" smtClean="0">
                <a:solidFill>
                  <a:schemeClr val="bg2"/>
                </a:solidFill>
              </a:rPr>
            </a:br>
            <a:r>
              <a:rPr lang="en-US" sz="2000" dirty="0" smtClean="0">
                <a:solidFill>
                  <a:schemeClr val="bg2"/>
                </a:solidFill>
              </a:rPr>
              <a:t>ACROSS THE US</a:t>
            </a:r>
          </a:p>
        </p:txBody>
      </p:sp>
      <p:sp>
        <p:nvSpPr>
          <p:cNvPr id="14" name="Title 1"/>
          <p:cNvSpPr txBox="1">
            <a:spLocks/>
          </p:cNvSpPr>
          <p:nvPr/>
        </p:nvSpPr>
        <p:spPr>
          <a:xfrm>
            <a:off x="366713" y="53975"/>
            <a:ext cx="8410575" cy="460375"/>
          </a:xfrm>
          <a:prstGeom prst="rect">
            <a:avLst/>
          </a:prstGeom>
        </p:spPr>
        <p:txBody>
          <a:bodyPr/>
          <a:lst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a:lstStyle>
          <a:p>
            <a:r>
              <a:rPr lang="en-US" sz="2800" dirty="0" smtClean="0"/>
              <a:t>Aggregate And Mine Data For New Insights</a:t>
            </a:r>
            <a:endParaRPr lang="en-US" sz="2800" dirty="0"/>
          </a:p>
        </p:txBody>
      </p:sp>
    </p:spTree>
    <p:extLst>
      <p:ext uri="{BB962C8B-B14F-4D97-AF65-F5344CB8AC3E}">
        <p14:creationId xmlns:p14="http://schemas.microsoft.com/office/powerpoint/2010/main" xmlns="" val="2329782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5" y="325439"/>
            <a:ext cx="7067221" cy="494278"/>
          </a:xfrm>
        </p:spPr>
        <p:txBody>
          <a:bodyPr/>
          <a:lstStyle/>
          <a:p>
            <a:r>
              <a:rPr lang="en-US" sz="2800" dirty="0" smtClean="0"/>
              <a:t>Thank You!  Learn More Here</a:t>
            </a:r>
            <a:endParaRPr lang="en-US" sz="2800" dirty="0"/>
          </a:p>
        </p:txBody>
      </p:sp>
      <p:graphicFrame>
        <p:nvGraphicFramePr>
          <p:cNvPr id="6" name="Content Placeholder 3"/>
          <p:cNvGraphicFramePr>
            <a:graphicFrameLocks/>
          </p:cNvGraphicFramePr>
          <p:nvPr>
            <p:extLst>
              <p:ext uri="{D42A27DB-BD31-4B8C-83A1-F6EECF244321}">
                <p14:modId xmlns:p14="http://schemas.microsoft.com/office/powerpoint/2010/main" xmlns="" val="1980795554"/>
              </p:ext>
            </p:extLst>
          </p:nvPr>
        </p:nvGraphicFramePr>
        <p:xfrm>
          <a:off x="397642" y="1656060"/>
          <a:ext cx="8410576" cy="1523226"/>
        </p:xfrm>
        <a:graphic>
          <a:graphicData uri="http://schemas.openxmlformats.org/drawingml/2006/table">
            <a:tbl>
              <a:tblPr bandRow="1">
                <a:tableStyleId>{69CF1AB2-1976-4502-BF36-3FF5EA218861}</a:tableStyleId>
              </a:tblPr>
              <a:tblGrid>
                <a:gridCol w="2900868"/>
                <a:gridCol w="5509708"/>
              </a:tblGrid>
              <a:tr h="7913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Tuesday, 3:35 pm</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Yosemite 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Big Fast Data in Health Sciences:  A Panel of Experts Discusses What and Why</a:t>
                      </a:r>
                      <a:endParaRPr lang="en-US" sz="1800" b="0" dirty="0" smtClean="0"/>
                    </a:p>
                  </a:txBody>
                  <a:tcPr/>
                </a:tc>
              </a:tr>
              <a:tr h="731832">
                <a:tc>
                  <a:txBody>
                    <a:bodyPr/>
                    <a:lstStyle/>
                    <a:p>
                      <a:pPr algn="l"/>
                      <a:r>
                        <a:rPr lang="en-US" sz="1800" b="1" dirty="0" smtClean="0"/>
                        <a:t>Wednesday, 2:05</a:t>
                      </a:r>
                      <a:r>
                        <a:rPr lang="en-US" sz="1800" b="1" baseline="0" dirty="0" smtClean="0"/>
                        <a:t> </a:t>
                      </a:r>
                      <a:r>
                        <a:rPr lang="en-US" sz="1800" b="1" dirty="0" smtClean="0"/>
                        <a:t>pm</a:t>
                      </a:r>
                    </a:p>
                    <a:p>
                      <a:pPr algn="l"/>
                      <a:r>
                        <a:rPr lang="en-US" sz="1800" b="1" dirty="0" smtClean="0"/>
                        <a:t>Yosemite 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 Predictive Approach to Real-Time Detection of Fraud, Waste, and Abuse in Healthcare</a:t>
                      </a:r>
                      <a:endParaRPr lang="en-US" sz="1800" b="0" dirty="0" smtClean="0"/>
                    </a:p>
                  </a:txBody>
                  <a:tcPr/>
                </a:tc>
              </a:tr>
            </a:tbl>
          </a:graphicData>
        </a:graphic>
      </p:graphicFrame>
      <p:sp>
        <p:nvSpPr>
          <p:cNvPr id="9" name="32-Point Star 8"/>
          <p:cNvSpPr/>
          <p:nvPr/>
        </p:nvSpPr>
        <p:spPr>
          <a:xfrm>
            <a:off x="7629659" y="138653"/>
            <a:ext cx="1343211" cy="869382"/>
          </a:xfrm>
          <a:prstGeom prst="star32">
            <a:avLst/>
          </a:prstGeom>
          <a:solidFill>
            <a:schemeClr val="accent3">
              <a:lumMod val="60000"/>
              <a:lumOff val="40000"/>
            </a:schemeClr>
          </a:solidFill>
          <a:ln w="12700">
            <a:solidFill>
              <a:srgbClr val="38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solidFill>
              </a:rPr>
              <a:t>Booth 203</a:t>
            </a:r>
            <a:endParaRPr lang="en-US" sz="1400" dirty="0">
              <a:solidFill>
                <a:schemeClr val="bg2"/>
              </a:solidFill>
            </a:endParaRPr>
          </a:p>
        </p:txBody>
      </p:sp>
    </p:spTree>
    <p:extLst>
      <p:ext uri="{BB962C8B-B14F-4D97-AF65-F5344CB8AC3E}">
        <p14:creationId xmlns:p14="http://schemas.microsoft.com/office/powerpoint/2010/main" xmlns="" val="2795218854"/>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timing>
    <p:tnLst>
      <p:par>
        <p:cTn id="1" dur="indefinite" restart="never" nodeType="tmRoot"/>
      </p:par>
    </p:tnLst>
  </p:timing>
</p:sld>
</file>

<file path=ppt/theme/theme1.xml><?xml version="1.0" encoding="utf-8"?>
<a:theme xmlns:a="http://schemas.openxmlformats.org/drawingml/2006/main" name="2011 16x9 external new font templat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dirty="0" err="1"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TotalTime>
  <Words>609</Words>
  <Application>Microsoft Office PowerPoint</Application>
  <PresentationFormat>On-screen Show (16:9)</PresentationFormat>
  <Paragraphs>75</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2011 16x9 external new font template</vt:lpstr>
      <vt:lpstr>Slide 1</vt:lpstr>
      <vt:lpstr>New Health Sciences Data Sources</vt:lpstr>
      <vt:lpstr>New Big And Fast Data Technologies</vt:lpstr>
      <vt:lpstr>Health Sciences Industry Transformation</vt:lpstr>
      <vt:lpstr>Slide 5</vt:lpstr>
      <vt:lpstr>Thank You!  Learn More Here</vt:lpstr>
    </vt:vector>
  </TitlesOfParts>
  <Company>EMC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44 POINT VERDANA ALL CAPS</dc:title>
  <dc:creator>EMC</dc:creator>
  <cp:lastModifiedBy> </cp:lastModifiedBy>
  <cp:revision>117</cp:revision>
  <dcterms:created xsi:type="dcterms:W3CDTF">2011-12-01T18:45:35Z</dcterms:created>
  <dcterms:modified xsi:type="dcterms:W3CDTF">2012-10-15T20:51:51Z</dcterms:modified>
</cp:coreProperties>
</file>